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2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</p:sldIdLst>
  <p:sldSz cx="8686800" cy="10972800"/>
  <p:notesSz cx="8686800" cy="10972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7" d="100"/>
          <a:sy n="37" d="100"/>
        </p:scale>
        <p:origin x="2172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1510" y="3401568"/>
            <a:ext cx="7383780" cy="23042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03020" y="6144768"/>
            <a:ext cx="6080760" cy="274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34340" y="2523744"/>
            <a:ext cx="3778758" cy="7242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473702" y="2523744"/>
            <a:ext cx="3778758" cy="7242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647" y="118363"/>
            <a:ext cx="1548764" cy="422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1808" y="1811782"/>
            <a:ext cx="8203183" cy="407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53512" y="10204704"/>
            <a:ext cx="2779776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34340" y="10204704"/>
            <a:ext cx="1997964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54496" y="10204704"/>
            <a:ext cx="1997964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JUKAWATHE/KBCNMU.git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hyperlink" Target="http://www.book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brarywala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1394-59C2-39CD-AFAB-3DA5D6D9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8362"/>
            <a:ext cx="8381999" cy="7509748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Report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“Online Library Management System”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MCA 1</a:t>
            </a:r>
            <a:r>
              <a:rPr lang="en-IN" sz="18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YEAR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Name: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Hitali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Suresh Patil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Roll No: 135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Link</a:t>
            </a:r>
            <a:r>
              <a:rPr lang="en-IN" sz="1800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https://github.com/hitalipatil490/Hitali/upload/main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Name:  Vasanti Vijay Ingale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Roll No:  61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Link</a:t>
            </a:r>
            <a:r>
              <a:rPr lang="en-IN" sz="1800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https://github.com/VASANTI2001/MCA_1.git</a:t>
            </a:r>
            <a:br>
              <a:rPr lang="en-IN" sz="1800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Name:  Teju Anil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Kawathe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Roll No:  68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Link:  </a:t>
            </a:r>
            <a:r>
              <a:rPr lang="en-IN" sz="1800" u="sng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https://github.com/TEJUKAWATHE/KBCNMU.git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Guided by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Mrs. Utkarsha Rane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Institute Of Management And Research 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Jalgaon(2022-23)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5566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58" y="1202298"/>
            <a:ext cx="164858" cy="2208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333" y="3054339"/>
            <a:ext cx="160278" cy="2208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408" y="4601579"/>
            <a:ext cx="160278" cy="2208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4312" y="1069594"/>
            <a:ext cx="7884159" cy="907068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6985" indent="372110" algn="just">
              <a:lnSpc>
                <a:spcPts val="2380"/>
              </a:lnSpc>
              <a:spcBef>
                <a:spcPts val="200"/>
              </a:spcBef>
            </a:pPr>
            <a:endParaRPr lang="en-IN" sz="2000" b="1" dirty="0">
              <a:latin typeface="Arial"/>
              <a:cs typeface="Arial"/>
            </a:endParaRPr>
          </a:p>
          <a:p>
            <a:pPr marL="12700" marR="6985" indent="372110" algn="just">
              <a:lnSpc>
                <a:spcPts val="2380"/>
              </a:lnSpc>
              <a:spcBef>
                <a:spcPts val="200"/>
              </a:spcBef>
            </a:pPr>
            <a:endParaRPr lang="en-IN" sz="2000" b="1" dirty="0">
              <a:latin typeface="Arial"/>
              <a:cs typeface="Arial"/>
            </a:endParaRPr>
          </a:p>
          <a:p>
            <a:pPr marL="2457450">
              <a:lnSpc>
                <a:spcPct val="100000"/>
              </a:lnSpc>
              <a:spcBef>
                <a:spcPts val="285"/>
              </a:spcBef>
            </a:pPr>
            <a:r>
              <a:rPr lang="en-US" sz="2600" b="1" spc="-5" dirty="0">
                <a:latin typeface="Arial"/>
                <a:cs typeface="Arial"/>
              </a:rPr>
              <a:t>Chapter</a:t>
            </a:r>
            <a:r>
              <a:rPr lang="en-US" sz="2600" b="1" spc="-35" dirty="0">
                <a:latin typeface="Arial"/>
                <a:cs typeface="Arial"/>
              </a:rPr>
              <a:t> </a:t>
            </a:r>
            <a:r>
              <a:rPr lang="en-US" sz="2600" b="1" dirty="0">
                <a:latin typeface="Arial"/>
                <a:cs typeface="Arial"/>
              </a:rPr>
              <a:t>4</a:t>
            </a:r>
            <a:endParaRPr lang="en-US" sz="2600" dirty="0">
              <a:latin typeface="Arial"/>
              <a:cs typeface="Arial"/>
            </a:endParaRPr>
          </a:p>
          <a:p>
            <a:pPr marL="689610">
              <a:lnSpc>
                <a:spcPct val="100000"/>
              </a:lnSpc>
              <a:spcBef>
                <a:spcPts val="150"/>
              </a:spcBef>
            </a:pPr>
            <a:r>
              <a:rPr lang="en-US" sz="2000" b="1" dirty="0">
                <a:latin typeface="Arial"/>
                <a:cs typeface="Arial"/>
              </a:rPr>
              <a:t>System</a:t>
            </a:r>
            <a:r>
              <a:rPr lang="en-US" sz="2000" b="1" spc="-10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Design</a:t>
            </a:r>
            <a:r>
              <a:rPr lang="en-US" sz="2000" b="1" spc="-30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&amp;</a:t>
            </a:r>
            <a:r>
              <a:rPr lang="en-US" sz="2000" b="1" spc="-15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Requirement</a:t>
            </a:r>
            <a:r>
              <a:rPr lang="en-US" sz="2000" b="1" spc="-10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&amp;</a:t>
            </a:r>
            <a:r>
              <a:rPr lang="en-US" sz="2000" b="1" spc="-15" dirty="0">
                <a:latin typeface="Arial"/>
                <a:cs typeface="Arial"/>
              </a:rPr>
              <a:t> </a:t>
            </a:r>
            <a:r>
              <a:rPr lang="en-US" sz="20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Specification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1850" dirty="0">
              <a:latin typeface="Arial"/>
              <a:cs typeface="Arial"/>
            </a:endParaRPr>
          </a:p>
          <a:p>
            <a:pPr marL="12700" marR="10160" indent="1935480" algn="just">
              <a:lnSpc>
                <a:spcPct val="101299"/>
              </a:lnSpc>
            </a:pPr>
            <a:r>
              <a:rPr lang="en-US" sz="2000" dirty="0">
                <a:latin typeface="Arial MT"/>
                <a:cs typeface="Arial MT"/>
              </a:rPr>
              <a:t>An</a:t>
            </a:r>
            <a:r>
              <a:rPr lang="en-US" sz="2000" spc="-20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attractive</a:t>
            </a:r>
            <a:r>
              <a:rPr lang="en-US" sz="2000" spc="-1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and</a:t>
            </a:r>
            <a:r>
              <a:rPr lang="en-US" sz="2000" spc="-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methodical</a:t>
            </a:r>
            <a:r>
              <a:rPr lang="en-US" sz="2000" spc="-1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online</a:t>
            </a:r>
            <a:r>
              <a:rPr lang="en-US" sz="2000" spc="-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pet</a:t>
            </a:r>
            <a:r>
              <a:rPr lang="en-US" sz="2000" spc="-2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shop</a:t>
            </a:r>
            <a:r>
              <a:rPr lang="en-US" sz="2000" spc="-10" dirty="0">
                <a:latin typeface="Arial MT"/>
                <a:cs typeface="Arial MT"/>
              </a:rPr>
              <a:t> </a:t>
            </a:r>
            <a:r>
              <a:rPr lang="en-US" sz="2000" spc="-5" dirty="0">
                <a:latin typeface="Arial MT"/>
                <a:cs typeface="Arial MT"/>
              </a:rPr>
              <a:t>System </a:t>
            </a:r>
            <a:r>
              <a:rPr lang="en-US" sz="2000" spc="-540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requires the </a:t>
            </a:r>
            <a:r>
              <a:rPr lang="en-US" sz="2000" spc="-5" dirty="0">
                <a:latin typeface="Arial MT"/>
                <a:cs typeface="Arial MT"/>
              </a:rPr>
              <a:t>amalgamation </a:t>
            </a:r>
            <a:r>
              <a:rPr lang="en-US" sz="2000" dirty="0">
                <a:latin typeface="Arial MT"/>
                <a:cs typeface="Arial MT"/>
              </a:rPr>
              <a:t>and </a:t>
            </a:r>
            <a:r>
              <a:rPr lang="en-US" sz="2000" spc="-5" dirty="0">
                <a:latin typeface="Arial MT"/>
                <a:cs typeface="Arial MT"/>
              </a:rPr>
              <a:t>utilization </a:t>
            </a:r>
            <a:r>
              <a:rPr lang="en-US" sz="2000" dirty="0">
                <a:latin typeface="Arial MT"/>
                <a:cs typeface="Arial MT"/>
              </a:rPr>
              <a:t>of modern technologies like </a:t>
            </a:r>
            <a:r>
              <a:rPr lang="en-US" sz="2000" spc="-54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the</a:t>
            </a:r>
            <a:r>
              <a:rPr lang="en-US" sz="2000" spc="-10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PHP,</a:t>
            </a:r>
            <a:r>
              <a:rPr lang="en-US" sz="2000" spc="-10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CSS</a:t>
            </a:r>
            <a:r>
              <a:rPr lang="en-US" sz="2000" spc="-10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and </a:t>
            </a:r>
            <a:r>
              <a:rPr lang="en-US" sz="2000" spc="-5" dirty="0">
                <a:latin typeface="Arial MT"/>
                <a:cs typeface="Arial MT"/>
              </a:rPr>
              <a:t>MySQL.</a:t>
            </a:r>
            <a:endParaRPr lang="en-US"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2150" dirty="0">
              <a:latin typeface="Arial MT"/>
              <a:cs typeface="Arial MT"/>
            </a:endParaRPr>
          </a:p>
          <a:p>
            <a:pPr marL="12700" marR="5080" indent="463550" algn="just">
              <a:lnSpc>
                <a:spcPts val="2380"/>
              </a:lnSpc>
            </a:pPr>
            <a:r>
              <a:rPr lang="en-US" sz="2000" b="1" dirty="0">
                <a:latin typeface="Arial"/>
                <a:cs typeface="Arial"/>
              </a:rPr>
              <a:t>PHP - </a:t>
            </a:r>
            <a:r>
              <a:rPr lang="en-US" sz="2000" dirty="0">
                <a:latin typeface="Arial MT"/>
                <a:cs typeface="Arial MT"/>
              </a:rPr>
              <a:t>It is a server-side scripting </a:t>
            </a:r>
            <a:r>
              <a:rPr lang="en-US" sz="2000" spc="-5" dirty="0">
                <a:latin typeface="Arial MT"/>
                <a:cs typeface="Arial MT"/>
              </a:rPr>
              <a:t>language </a:t>
            </a:r>
            <a:r>
              <a:rPr lang="en-US" sz="2000" dirty="0">
                <a:latin typeface="Arial MT"/>
                <a:cs typeface="Arial MT"/>
              </a:rPr>
              <a:t>designed for web </a:t>
            </a:r>
            <a:r>
              <a:rPr lang="en-US" sz="2000" spc="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development</a:t>
            </a:r>
            <a:r>
              <a:rPr lang="en-US" sz="2000" spc="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but</a:t>
            </a:r>
            <a:r>
              <a:rPr lang="en-US" sz="2000" spc="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also</a:t>
            </a:r>
            <a:r>
              <a:rPr lang="en-US" sz="2000" spc="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used</a:t>
            </a:r>
            <a:r>
              <a:rPr lang="en-US" sz="2000" spc="5" dirty="0">
                <a:latin typeface="Arial MT"/>
                <a:cs typeface="Arial MT"/>
              </a:rPr>
              <a:t> </a:t>
            </a:r>
            <a:r>
              <a:rPr lang="en-US" sz="2000" spc="-5" dirty="0">
                <a:latin typeface="Arial MT"/>
                <a:cs typeface="Arial MT"/>
              </a:rPr>
              <a:t>as</a:t>
            </a:r>
            <a:r>
              <a:rPr lang="en-US" sz="2000" dirty="0">
                <a:latin typeface="Arial MT"/>
                <a:cs typeface="Arial MT"/>
              </a:rPr>
              <a:t> a</a:t>
            </a:r>
            <a:r>
              <a:rPr lang="en-US" sz="2000" spc="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general-</a:t>
            </a:r>
            <a:r>
              <a:rPr lang="en-US" sz="2000" spc="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purpose</a:t>
            </a:r>
            <a:r>
              <a:rPr lang="en-US" sz="2000" spc="5" dirty="0">
                <a:latin typeface="Arial MT"/>
                <a:cs typeface="Arial MT"/>
              </a:rPr>
              <a:t> </a:t>
            </a:r>
            <a:r>
              <a:rPr lang="en-US" sz="2000" spc="-5" dirty="0">
                <a:latin typeface="Arial MT"/>
                <a:cs typeface="Arial MT"/>
              </a:rPr>
              <a:t>programming </a:t>
            </a:r>
            <a:r>
              <a:rPr lang="en-US" sz="2000" dirty="0">
                <a:latin typeface="Arial MT"/>
                <a:cs typeface="Arial MT"/>
              </a:rPr>
              <a:t> language.</a:t>
            </a:r>
            <a:r>
              <a:rPr lang="en-US" sz="2000" spc="-10" dirty="0">
                <a:latin typeface="Arial MT"/>
                <a:cs typeface="Arial MT"/>
              </a:rPr>
              <a:t> </a:t>
            </a:r>
            <a:r>
              <a:rPr lang="en-US" sz="2000" spc="-5" dirty="0">
                <a:latin typeface="Arial MT"/>
                <a:cs typeface="Arial MT"/>
              </a:rPr>
              <a:t>PHP</a:t>
            </a:r>
            <a:r>
              <a:rPr lang="en-US" sz="2000" spc="-1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is</a:t>
            </a:r>
            <a:r>
              <a:rPr lang="en-US" sz="2000" spc="-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an</a:t>
            </a:r>
            <a:r>
              <a:rPr lang="en-US" sz="2000" spc="-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acronym</a:t>
            </a:r>
            <a:r>
              <a:rPr lang="en-US" sz="2000" spc="-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for</a:t>
            </a:r>
            <a:r>
              <a:rPr lang="en-US" sz="2000" spc="-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"PHP:</a:t>
            </a:r>
            <a:r>
              <a:rPr lang="en-US" sz="2000" spc="-1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Hypertext</a:t>
            </a:r>
            <a:r>
              <a:rPr lang="en-US" sz="2000" spc="-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Pre-processor".</a:t>
            </a:r>
          </a:p>
          <a:p>
            <a:pPr marL="12700" marR="6985" indent="372110" algn="just">
              <a:lnSpc>
                <a:spcPts val="2380"/>
              </a:lnSpc>
              <a:spcBef>
                <a:spcPts val="200"/>
              </a:spcBef>
            </a:pPr>
            <a:endParaRPr lang="en-IN" sz="2000" b="1" dirty="0">
              <a:latin typeface="Arial"/>
              <a:cs typeface="Arial"/>
            </a:endParaRPr>
          </a:p>
          <a:p>
            <a:pPr marL="12700" marR="6985" indent="372110" algn="just">
              <a:lnSpc>
                <a:spcPts val="2380"/>
              </a:lnSpc>
              <a:spcBef>
                <a:spcPts val="200"/>
              </a:spcBef>
            </a:pPr>
            <a:r>
              <a:rPr sz="2000" b="1" dirty="0">
                <a:latin typeface="Arial"/>
                <a:cs typeface="Arial"/>
              </a:rPr>
              <a:t>CSS - </a:t>
            </a:r>
            <a:r>
              <a:rPr sz="2000" spc="-5" dirty="0">
                <a:latin typeface="Arial MT"/>
                <a:cs typeface="Arial MT"/>
              </a:rPr>
              <a:t>This </a:t>
            </a:r>
            <a:r>
              <a:rPr sz="2000" spc="-10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used </a:t>
            </a:r>
            <a:r>
              <a:rPr sz="2000" spc="-10" dirty="0">
                <a:latin typeface="Arial MT"/>
                <a:cs typeface="Arial MT"/>
              </a:rPr>
              <a:t>for </a:t>
            </a:r>
            <a:r>
              <a:rPr sz="2000" dirty="0">
                <a:latin typeface="Arial MT"/>
                <a:cs typeface="Arial MT"/>
              </a:rPr>
              <a:t>styling </a:t>
            </a:r>
            <a:r>
              <a:rPr sz="2000" spc="-5" dirty="0">
                <a:latin typeface="Arial MT"/>
                <a:cs typeface="Arial MT"/>
              </a:rPr>
              <a:t>purpose. </a:t>
            </a:r>
            <a:r>
              <a:rPr sz="2000" dirty="0">
                <a:latin typeface="Arial MT"/>
                <a:cs typeface="Arial MT"/>
              </a:rPr>
              <a:t>HTML coding </a:t>
            </a:r>
            <a:r>
              <a:rPr sz="2000" spc="-10" dirty="0">
                <a:latin typeface="Arial MT"/>
                <a:cs typeface="Arial MT"/>
              </a:rPr>
              <a:t>is </a:t>
            </a:r>
            <a:r>
              <a:rPr sz="2000" spc="-5" dirty="0">
                <a:latin typeface="Arial MT"/>
                <a:cs typeface="Arial MT"/>
              </a:rPr>
              <a:t>just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structure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CSS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applied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dictate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look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feel.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Font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size,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font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color,</a:t>
            </a:r>
            <a:r>
              <a:rPr sz="2000" dirty="0">
                <a:latin typeface="Arial MT"/>
                <a:cs typeface="Arial MT"/>
              </a:rPr>
              <a:t> font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style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styling</a:t>
            </a:r>
            <a:r>
              <a:rPr sz="2000" dirty="0">
                <a:latin typeface="Arial MT"/>
                <a:cs typeface="Arial MT"/>
              </a:rPr>
              <a:t> of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images,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page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layout,</a:t>
            </a:r>
            <a:r>
              <a:rPr sz="2000" dirty="0">
                <a:latin typeface="Arial MT"/>
                <a:cs typeface="Arial MT"/>
              </a:rPr>
              <a:t> and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more</a:t>
            </a:r>
            <a:r>
              <a:rPr sz="2000" dirty="0">
                <a:latin typeface="Arial MT"/>
                <a:cs typeface="Arial MT"/>
              </a:rPr>
              <a:t> are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determined</a:t>
            </a:r>
            <a:r>
              <a:rPr sz="2000" spc="-5" dirty="0">
                <a:latin typeface="Arial MT"/>
                <a:cs typeface="Arial MT"/>
              </a:rPr>
              <a:t> by</a:t>
            </a:r>
            <a:r>
              <a:rPr sz="2000" dirty="0">
                <a:latin typeface="Arial MT"/>
                <a:cs typeface="Arial MT"/>
              </a:rPr>
              <a:t> CSS.</a:t>
            </a:r>
          </a:p>
          <a:p>
            <a:pPr>
              <a:lnSpc>
                <a:spcPct val="100000"/>
              </a:lnSpc>
            </a:pP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 MT"/>
              <a:cs typeface="Arial MT"/>
            </a:endParaRPr>
          </a:p>
          <a:p>
            <a:pPr marL="12700" marR="5080" indent="514984" algn="just">
              <a:lnSpc>
                <a:spcPts val="2380"/>
              </a:lnSpc>
            </a:pPr>
            <a:r>
              <a:rPr sz="2000" b="1" dirty="0">
                <a:latin typeface="Arial"/>
                <a:cs typeface="Arial"/>
              </a:rPr>
              <a:t>MySQL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-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It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provides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us</a:t>
            </a:r>
            <a:r>
              <a:rPr sz="2000" dirty="0">
                <a:latin typeface="Arial MT"/>
                <a:cs typeface="Arial MT"/>
              </a:rPr>
              <a:t> 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way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integrate and manage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 for the policy system by </a:t>
            </a:r>
            <a:r>
              <a:rPr sz="2000" spc="-5" dirty="0">
                <a:latin typeface="Arial MT"/>
                <a:cs typeface="Arial MT"/>
              </a:rPr>
              <a:t>using </a:t>
            </a:r>
            <a:r>
              <a:rPr sz="2000" dirty="0">
                <a:latin typeface="Arial MT"/>
                <a:cs typeface="Arial MT"/>
              </a:rPr>
              <a:t>the various </a:t>
            </a:r>
            <a:r>
              <a:rPr sz="2000" spc="-5" dirty="0">
                <a:latin typeface="Arial MT"/>
                <a:cs typeface="Arial MT"/>
              </a:rPr>
              <a:t>commands </a:t>
            </a:r>
            <a:r>
              <a:rPr sz="2000" spc="-10" dirty="0">
                <a:latin typeface="Arial MT"/>
                <a:cs typeface="Arial MT"/>
              </a:rPr>
              <a:t>to 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handle</a:t>
            </a:r>
            <a:r>
              <a:rPr sz="2000" spc="-5" dirty="0">
                <a:latin typeface="Arial MT"/>
                <a:cs typeface="Arial MT"/>
              </a:rPr>
              <a:t> the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queries.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 dirty="0">
              <a:latin typeface="Arial MT"/>
              <a:cs typeface="Arial MT"/>
            </a:endParaRPr>
          </a:p>
          <a:p>
            <a:pPr marL="12700" marR="10160" indent="322580" algn="just">
              <a:lnSpc>
                <a:spcPts val="2380"/>
              </a:lnSpc>
            </a:pPr>
            <a:r>
              <a:rPr sz="2000" b="1" dirty="0">
                <a:latin typeface="Arial"/>
                <a:cs typeface="Arial"/>
              </a:rPr>
              <a:t>XAMPP – </a:t>
            </a:r>
            <a:r>
              <a:rPr sz="2000" dirty="0">
                <a:latin typeface="Arial MT"/>
                <a:cs typeface="Arial MT"/>
              </a:rPr>
              <a:t>This is a </a:t>
            </a:r>
            <a:r>
              <a:rPr sz="2000" spc="-5" dirty="0">
                <a:latin typeface="Arial MT"/>
                <a:cs typeface="Arial MT"/>
              </a:rPr>
              <a:t>software </a:t>
            </a:r>
            <a:r>
              <a:rPr sz="2000" dirty="0">
                <a:latin typeface="Arial MT"/>
                <a:cs typeface="Arial MT"/>
              </a:rPr>
              <a:t>used to connect php </a:t>
            </a:r>
            <a:r>
              <a:rPr sz="2000" spc="-5" dirty="0">
                <a:latin typeface="Arial MT"/>
                <a:cs typeface="Arial MT"/>
              </a:rPr>
              <a:t>files </a:t>
            </a:r>
            <a:r>
              <a:rPr sz="2000" dirty="0">
                <a:latin typeface="Arial MT"/>
                <a:cs typeface="Arial MT"/>
              </a:rPr>
              <a:t>and 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 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local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server</a:t>
            </a:r>
          </a:p>
        </p:txBody>
      </p:sp>
      <p:sp>
        <p:nvSpPr>
          <p:cNvPr id="6" name="object 6"/>
          <p:cNvSpPr txBox="1"/>
          <p:nvPr/>
        </p:nvSpPr>
        <p:spPr>
          <a:xfrm flipV="1">
            <a:off x="-4106922" y="10304445"/>
            <a:ext cx="9947779" cy="28860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516" y="11630788"/>
            <a:ext cx="7761451" cy="3225883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15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17475">
              <a:lnSpc>
                <a:spcPct val="100000"/>
              </a:lnSpc>
              <a:spcBef>
                <a:spcPts val="115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17475">
              <a:lnSpc>
                <a:spcPct val="100000"/>
              </a:lnSpc>
              <a:spcBef>
                <a:spcPts val="115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17475">
              <a:lnSpc>
                <a:spcPct val="100000"/>
              </a:lnSpc>
              <a:spcBef>
                <a:spcPts val="115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17475">
              <a:lnSpc>
                <a:spcPct val="100000"/>
              </a:lnSpc>
              <a:spcBef>
                <a:spcPts val="115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17475">
              <a:lnSpc>
                <a:spcPct val="100000"/>
              </a:lnSpc>
              <a:spcBef>
                <a:spcPts val="115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17475">
              <a:lnSpc>
                <a:spcPct val="100000"/>
              </a:lnSpc>
              <a:spcBef>
                <a:spcPts val="1155"/>
              </a:spcBef>
            </a:pPr>
            <a:endParaRPr lang="en-IN" sz="2000" b="1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16191" y="9756140"/>
            <a:ext cx="929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Chro</a:t>
            </a:r>
            <a:r>
              <a:rPr sz="2000" spc="-15" dirty="0">
                <a:latin typeface="Arial MT"/>
                <a:cs typeface="Arial MT"/>
              </a:rPr>
              <a:t>m</a:t>
            </a:r>
            <a:r>
              <a:rPr sz="2000" dirty="0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6522" y="73608"/>
            <a:ext cx="3701415" cy="366126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93065" algn="ctr">
              <a:lnSpc>
                <a:spcPct val="100000"/>
              </a:lnSpc>
              <a:spcBef>
                <a:spcPts val="455"/>
              </a:spcBef>
            </a:pPr>
            <a:endParaRPr sz="2000" dirty="0">
              <a:latin typeface="Verdana"/>
              <a:cs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668B2-194D-F5B7-3748-0AC3C8070404}"/>
              </a:ext>
            </a:extLst>
          </p:cNvPr>
          <p:cNvSpPr txBox="1"/>
          <p:nvPr/>
        </p:nvSpPr>
        <p:spPr>
          <a:xfrm>
            <a:off x="0" y="990600"/>
            <a:ext cx="8458200" cy="123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Hardware</a:t>
            </a:r>
            <a:r>
              <a:rPr lang="en-US" sz="18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lang="en-US"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Specification:</a:t>
            </a:r>
            <a:r>
              <a:rPr lang="en-US" sz="1800" b="1" spc="-1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 MT"/>
                <a:cs typeface="Arial MT"/>
              </a:rPr>
              <a:t>Processor</a:t>
            </a:r>
          </a:p>
          <a:p>
            <a:pPr marL="1509395">
              <a:lnSpc>
                <a:spcPct val="100000"/>
              </a:lnSpc>
              <a:spcBef>
                <a:spcPts val="80"/>
              </a:spcBef>
            </a:pPr>
            <a:r>
              <a:rPr lang="en-US" sz="1800" dirty="0">
                <a:latin typeface="Arial MT"/>
                <a:cs typeface="Arial MT"/>
              </a:rPr>
              <a:t>Pentium</a:t>
            </a:r>
            <a:r>
              <a:rPr lang="en-US" sz="1800" spc="-1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4</a:t>
            </a:r>
            <a:r>
              <a:rPr lang="en-US" sz="1800" spc="-2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and</a:t>
            </a:r>
            <a:r>
              <a:rPr lang="en-US" sz="1800" spc="-1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Up-graded.</a:t>
            </a:r>
            <a:r>
              <a:rPr lang="en-US" sz="1800" spc="-3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RAM:</a:t>
            </a: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sz="1800" dirty="0">
                <a:latin typeface="Arial MT"/>
                <a:cs typeface="Arial MT"/>
              </a:rPr>
              <a:t>Min.</a:t>
            </a:r>
            <a:r>
              <a:rPr lang="en-US" sz="1800" spc="-3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512</a:t>
            </a:r>
            <a:r>
              <a:rPr lang="en-US" sz="1800" spc="-3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MB</a:t>
            </a: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sz="1800" spc="-5" dirty="0">
                <a:latin typeface="Arial MT"/>
                <a:cs typeface="Arial MT"/>
              </a:rPr>
              <a:t>Hard</a:t>
            </a:r>
            <a:r>
              <a:rPr lang="en-US" sz="1800" spc="-1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Disk:</a:t>
            </a:r>
            <a:r>
              <a:rPr lang="en-US" sz="1800" spc="-2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Min.</a:t>
            </a:r>
            <a:r>
              <a:rPr lang="en-US" sz="1800" spc="-2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40</a:t>
            </a:r>
            <a:r>
              <a:rPr lang="en-US" sz="1800" spc="-15" dirty="0">
                <a:latin typeface="Arial MT"/>
                <a:cs typeface="Arial MT"/>
              </a:rPr>
              <a:t> </a:t>
            </a:r>
            <a:r>
              <a:rPr lang="en-US" sz="1800" dirty="0" err="1">
                <a:latin typeface="Arial MT"/>
                <a:cs typeface="Arial MT"/>
              </a:rPr>
              <a:t>GBfree</a:t>
            </a:r>
            <a:endParaRPr lang="en-US" sz="1800" dirty="0">
              <a:latin typeface="Arial MT"/>
              <a:cs typeface="Arial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B4B21-CE21-3378-6336-BB9A3D609390}"/>
              </a:ext>
            </a:extLst>
          </p:cNvPr>
          <p:cNvSpPr txBox="1"/>
          <p:nvPr/>
        </p:nvSpPr>
        <p:spPr>
          <a:xfrm>
            <a:off x="0" y="2743200"/>
            <a:ext cx="8458200" cy="2014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475">
              <a:lnSpc>
                <a:spcPct val="100000"/>
              </a:lnSpc>
              <a:spcBef>
                <a:spcPts val="1155"/>
              </a:spcBef>
            </a:pPr>
            <a:r>
              <a:rPr lang="en-IN"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Software</a:t>
            </a:r>
            <a:r>
              <a:rPr lang="en-IN" sz="18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lang="en-IN"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Specification</a:t>
            </a:r>
            <a:r>
              <a:rPr lang="en-IN" sz="18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lang="en-IN"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lang="en-IN" sz="1800" dirty="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1055"/>
              </a:spcBef>
            </a:pPr>
            <a:r>
              <a:rPr lang="en-IN" sz="1800" dirty="0">
                <a:latin typeface="Arial MT"/>
                <a:cs typeface="Arial MT"/>
              </a:rPr>
              <a:t>Platform:</a:t>
            </a:r>
            <a:r>
              <a:rPr lang="en-IN" sz="1800" spc="-40" dirty="0">
                <a:latin typeface="Arial MT"/>
                <a:cs typeface="Arial MT"/>
              </a:rPr>
              <a:t> </a:t>
            </a:r>
            <a:r>
              <a:rPr lang="en-IN" sz="1800" dirty="0">
                <a:latin typeface="Arial MT"/>
                <a:cs typeface="Arial MT"/>
              </a:rPr>
              <a:t>Windows</a:t>
            </a:r>
            <a:r>
              <a:rPr lang="en-IN" sz="1800" spc="-25" dirty="0">
                <a:latin typeface="Arial MT"/>
                <a:cs typeface="Arial MT"/>
              </a:rPr>
              <a:t> </a:t>
            </a:r>
            <a:r>
              <a:rPr lang="en-IN" sz="1800" dirty="0">
                <a:latin typeface="Arial MT"/>
                <a:cs typeface="Arial MT"/>
              </a:rPr>
              <a:t>10</a:t>
            </a:r>
          </a:p>
          <a:p>
            <a:pPr marL="21590">
              <a:lnSpc>
                <a:spcPct val="100000"/>
              </a:lnSpc>
              <a:spcBef>
                <a:spcPts val="85"/>
              </a:spcBef>
            </a:pPr>
            <a:r>
              <a:rPr lang="en-IN" sz="1800" spc="-5" dirty="0">
                <a:latin typeface="Arial MT"/>
                <a:cs typeface="Arial MT"/>
              </a:rPr>
              <a:t>Scripting</a:t>
            </a:r>
            <a:r>
              <a:rPr lang="en-IN" sz="1800" spc="-10" dirty="0">
                <a:latin typeface="Arial MT"/>
                <a:cs typeface="Arial MT"/>
              </a:rPr>
              <a:t> </a:t>
            </a:r>
            <a:r>
              <a:rPr lang="en-IN" sz="1800" dirty="0">
                <a:latin typeface="Arial MT"/>
                <a:cs typeface="Arial MT"/>
              </a:rPr>
              <a:t>Language:</a:t>
            </a:r>
            <a:r>
              <a:rPr lang="en-IN" sz="1800" spc="-15" dirty="0">
                <a:latin typeface="Arial MT"/>
                <a:cs typeface="Arial MT"/>
              </a:rPr>
              <a:t> </a:t>
            </a:r>
            <a:r>
              <a:rPr lang="en-IN" sz="1800" spc="-5" dirty="0">
                <a:latin typeface="Arial MT"/>
                <a:cs typeface="Arial MT"/>
              </a:rPr>
              <a:t>PHP,</a:t>
            </a:r>
            <a:r>
              <a:rPr lang="en-IN" sz="1800" spc="-15" dirty="0">
                <a:latin typeface="Arial MT"/>
                <a:cs typeface="Arial MT"/>
              </a:rPr>
              <a:t> </a:t>
            </a:r>
            <a:r>
              <a:rPr lang="en-IN" sz="1800" dirty="0">
                <a:latin typeface="Arial MT"/>
                <a:cs typeface="Arial MT"/>
              </a:rPr>
              <a:t>JavaScript</a:t>
            </a:r>
          </a:p>
          <a:p>
            <a:pPr marL="21590" marR="115570" indent="-9525">
              <a:lnSpc>
                <a:spcPts val="2490"/>
              </a:lnSpc>
              <a:spcBef>
                <a:spcPts val="90"/>
              </a:spcBef>
            </a:pPr>
            <a:r>
              <a:rPr lang="en-IN" sz="1800" dirty="0">
                <a:latin typeface="Arial MT"/>
                <a:cs typeface="Arial MT"/>
              </a:rPr>
              <a:t>Front</a:t>
            </a:r>
            <a:r>
              <a:rPr lang="en-IN" sz="1800" spc="-5" dirty="0">
                <a:latin typeface="Arial MT"/>
                <a:cs typeface="Arial MT"/>
              </a:rPr>
              <a:t> </a:t>
            </a:r>
            <a:r>
              <a:rPr lang="en-IN" sz="1800" dirty="0">
                <a:latin typeface="Arial MT"/>
                <a:cs typeface="Arial MT"/>
              </a:rPr>
              <a:t>End: </a:t>
            </a:r>
            <a:r>
              <a:rPr lang="en-IN" sz="1800" spc="-5" dirty="0">
                <a:latin typeface="Arial MT"/>
                <a:cs typeface="Arial MT"/>
              </a:rPr>
              <a:t>HTML, </a:t>
            </a:r>
            <a:r>
              <a:rPr lang="en-IN" sz="1800" dirty="0">
                <a:latin typeface="Arial MT"/>
                <a:cs typeface="Arial MT"/>
              </a:rPr>
              <a:t>CSS, J-query, </a:t>
            </a:r>
            <a:r>
              <a:rPr lang="en-IN" sz="1800" spc="-5" dirty="0">
                <a:latin typeface="Arial MT"/>
                <a:cs typeface="Arial MT"/>
              </a:rPr>
              <a:t>Bootstrap</a:t>
            </a:r>
            <a:r>
              <a:rPr lang="en-IN" sz="1800" spc="5" dirty="0">
                <a:latin typeface="Arial MT"/>
                <a:cs typeface="Arial MT"/>
              </a:rPr>
              <a:t> </a:t>
            </a:r>
            <a:r>
              <a:rPr lang="en-IN" sz="1800" spc="-5" dirty="0">
                <a:latin typeface="Arial MT"/>
                <a:cs typeface="Arial MT"/>
              </a:rPr>
              <a:t>Database:</a:t>
            </a:r>
            <a:r>
              <a:rPr lang="en-IN" sz="1800" dirty="0">
                <a:latin typeface="Arial MT"/>
                <a:cs typeface="Arial MT"/>
              </a:rPr>
              <a:t> </a:t>
            </a:r>
            <a:r>
              <a:rPr lang="en-IN" sz="1800" spc="-5" dirty="0">
                <a:latin typeface="Arial MT"/>
                <a:cs typeface="Arial MT"/>
              </a:rPr>
              <a:t>My </a:t>
            </a:r>
            <a:r>
              <a:rPr lang="en-IN" sz="1800" spc="-540" dirty="0">
                <a:latin typeface="Arial MT"/>
                <a:cs typeface="Arial MT"/>
              </a:rPr>
              <a:t> </a:t>
            </a:r>
            <a:r>
              <a:rPr lang="en-IN" sz="1800" dirty="0">
                <a:latin typeface="Arial MT"/>
                <a:cs typeface="Arial MT"/>
              </a:rPr>
              <a:t>SQL</a:t>
            </a:r>
          </a:p>
          <a:p>
            <a:pPr marL="27940" marR="5080" indent="-6350">
              <a:lnSpc>
                <a:spcPts val="2380"/>
              </a:lnSpc>
              <a:spcBef>
                <a:spcPts val="65"/>
              </a:spcBef>
              <a:tabLst>
                <a:tab pos="761365" algn="l"/>
                <a:tab pos="1795780" algn="l"/>
                <a:tab pos="2847340" algn="l"/>
                <a:tab pos="3813175" algn="l"/>
                <a:tab pos="4551045" algn="l"/>
                <a:tab pos="5769610" algn="l"/>
              </a:tabLst>
            </a:pPr>
            <a:r>
              <a:rPr lang="en-IN" sz="1800" dirty="0">
                <a:latin typeface="Arial MT"/>
                <a:cs typeface="Arial MT"/>
              </a:rPr>
              <a:t>Web	Se</a:t>
            </a:r>
            <a:r>
              <a:rPr lang="en-IN" sz="1800" spc="-10" dirty="0">
                <a:latin typeface="Arial MT"/>
                <a:cs typeface="Arial MT"/>
              </a:rPr>
              <a:t>r</a:t>
            </a:r>
            <a:r>
              <a:rPr lang="en-IN" sz="1800" dirty="0">
                <a:latin typeface="Arial MT"/>
                <a:cs typeface="Arial MT"/>
              </a:rPr>
              <a:t>ver:	</a:t>
            </a:r>
            <a:r>
              <a:rPr lang="en-IN" sz="1800" dirty="0" err="1">
                <a:latin typeface="Arial MT"/>
                <a:cs typeface="Arial MT"/>
              </a:rPr>
              <a:t>x</a:t>
            </a:r>
            <a:r>
              <a:rPr lang="en-IN" sz="1800" spc="5" dirty="0" err="1">
                <a:latin typeface="Arial MT"/>
                <a:cs typeface="Arial MT"/>
              </a:rPr>
              <a:t>a</a:t>
            </a:r>
            <a:r>
              <a:rPr lang="en-IN" sz="1800" dirty="0" err="1">
                <a:latin typeface="Arial MT"/>
                <a:cs typeface="Arial MT"/>
              </a:rPr>
              <a:t>mmp</a:t>
            </a:r>
            <a:r>
              <a:rPr lang="en-IN" sz="1800" dirty="0">
                <a:latin typeface="Arial MT"/>
                <a:cs typeface="Arial MT"/>
              </a:rPr>
              <a:t>	Server	</a:t>
            </a:r>
            <a:r>
              <a:rPr lang="en-IN" sz="1800" spc="-10" dirty="0">
                <a:latin typeface="Arial MT"/>
                <a:cs typeface="Arial MT"/>
              </a:rPr>
              <a:t>W</a:t>
            </a:r>
            <a:r>
              <a:rPr lang="en-IN" sz="1800" dirty="0">
                <a:latin typeface="Arial MT"/>
                <a:cs typeface="Arial MT"/>
              </a:rPr>
              <a:t>eb	Brows</a:t>
            </a:r>
            <a:r>
              <a:rPr lang="en-IN" sz="1800" spc="-10" dirty="0">
                <a:latin typeface="Arial MT"/>
                <a:cs typeface="Arial MT"/>
              </a:rPr>
              <a:t>e</a:t>
            </a:r>
            <a:r>
              <a:rPr lang="en-IN" sz="1800" dirty="0">
                <a:latin typeface="Arial MT"/>
                <a:cs typeface="Arial MT"/>
              </a:rPr>
              <a:t>r:	G</a:t>
            </a:r>
            <a:r>
              <a:rPr lang="en-IN" sz="1800" spc="-10" dirty="0">
                <a:latin typeface="Arial MT"/>
                <a:cs typeface="Arial MT"/>
              </a:rPr>
              <a:t>o</a:t>
            </a:r>
            <a:r>
              <a:rPr lang="en-IN" sz="1800" dirty="0">
                <a:latin typeface="Arial MT"/>
                <a:cs typeface="Arial MT"/>
              </a:rPr>
              <a:t>ogle  31.0.1650</a:t>
            </a:r>
            <a:r>
              <a:rPr lang="en-IN" sz="1800" spc="-5" dirty="0">
                <a:latin typeface="Arial MT"/>
                <a:cs typeface="Arial MT"/>
              </a:rPr>
              <a:t> </a:t>
            </a:r>
            <a:r>
              <a:rPr lang="en-IN" sz="1800" spc="-10" dirty="0">
                <a:latin typeface="Arial MT"/>
                <a:cs typeface="Arial MT"/>
              </a:rPr>
              <a:t>and</a:t>
            </a:r>
            <a:r>
              <a:rPr lang="en-IN" sz="1800" dirty="0">
                <a:latin typeface="Arial MT"/>
                <a:cs typeface="Arial MT"/>
              </a:rPr>
              <a:t> </a:t>
            </a:r>
            <a:r>
              <a:rPr lang="en-IN" sz="1800" spc="-5" dirty="0">
                <a:latin typeface="Arial MT"/>
                <a:cs typeface="Arial MT"/>
              </a:rPr>
              <a:t>above</a:t>
            </a:r>
            <a:endParaRPr lang="en-IN"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DFE1DF-9433-0418-2BD1-366996628430}"/>
              </a:ext>
            </a:extLst>
          </p:cNvPr>
          <p:cNvSpPr txBox="1"/>
          <p:nvPr/>
        </p:nvSpPr>
        <p:spPr>
          <a:xfrm>
            <a:off x="1371600" y="1"/>
            <a:ext cx="5143500" cy="93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065" algn="ctr">
              <a:spcBef>
                <a:spcPts val="455"/>
              </a:spcBef>
            </a:pPr>
            <a:r>
              <a:rPr lang="en-IN" sz="2600" b="1" spc="-5" dirty="0">
                <a:latin typeface="Arial"/>
                <a:ea typeface="+mj-ea"/>
                <a:cs typeface="Arial"/>
              </a:rPr>
              <a:t>Chapter 5</a:t>
            </a:r>
          </a:p>
          <a:p>
            <a:pPr marL="12700">
              <a:spcBef>
                <a:spcPts val="275"/>
              </a:spcBef>
            </a:pPr>
            <a:r>
              <a:rPr lang="en-IN" sz="2600" b="1" spc="-5" dirty="0">
                <a:latin typeface="Arial"/>
                <a:ea typeface="+mj-ea"/>
                <a:cs typeface="Arial"/>
              </a:rPr>
              <a:t>Data Flow Diagram (DFD)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EEFB3-665B-EB35-FDF9-0350727F1675}"/>
              </a:ext>
            </a:extLst>
          </p:cNvPr>
          <p:cNvSpPr txBox="1"/>
          <p:nvPr/>
        </p:nvSpPr>
        <p:spPr>
          <a:xfrm>
            <a:off x="0" y="1371600"/>
            <a:ext cx="8458200" cy="1737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" marR="5080" indent="-6350" algn="just">
              <a:lnSpc>
                <a:spcPct val="99000"/>
              </a:lnSpc>
              <a:spcBef>
                <a:spcPts val="125"/>
              </a:spcBef>
            </a:pPr>
            <a:r>
              <a:rPr lang="en-US" sz="1800" dirty="0">
                <a:latin typeface="Arial MT"/>
                <a:cs typeface="Arial MT"/>
              </a:rPr>
              <a:t>Data </a:t>
            </a:r>
            <a:r>
              <a:rPr lang="en-US" sz="1800" spc="-5" dirty="0">
                <a:latin typeface="Arial MT"/>
                <a:cs typeface="Arial MT"/>
              </a:rPr>
              <a:t>Flow Diagram </a:t>
            </a:r>
            <a:r>
              <a:rPr lang="en-US" sz="1800" dirty="0">
                <a:latin typeface="Arial MT"/>
                <a:cs typeface="Arial MT"/>
              </a:rPr>
              <a:t>is a graphical </a:t>
            </a:r>
            <a:r>
              <a:rPr lang="en-US" sz="1800" spc="-5" dirty="0">
                <a:latin typeface="Arial MT"/>
                <a:cs typeface="Arial MT"/>
              </a:rPr>
              <a:t>technique </a:t>
            </a:r>
            <a:r>
              <a:rPr lang="en-US" sz="1800" dirty="0">
                <a:latin typeface="Arial MT"/>
                <a:cs typeface="Arial MT"/>
              </a:rPr>
              <a:t>that detects </a:t>
            </a:r>
            <a:r>
              <a:rPr lang="en-US" sz="1800" spc="-5" dirty="0">
                <a:latin typeface="Arial MT"/>
                <a:cs typeface="Arial MT"/>
              </a:rPr>
              <a:t>information </a:t>
            </a:r>
            <a:r>
              <a:rPr lang="en-US" sz="1800" dirty="0">
                <a:latin typeface="Arial MT"/>
                <a:cs typeface="Arial MT"/>
              </a:rPr>
              <a:t> flow</a:t>
            </a:r>
            <a:r>
              <a:rPr lang="en-US" sz="1800" spc="-114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and</a:t>
            </a:r>
            <a:r>
              <a:rPr lang="en-US" sz="1800" spc="-1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transformations</a:t>
            </a:r>
            <a:r>
              <a:rPr lang="en-US" sz="1800" spc="-10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that</a:t>
            </a:r>
            <a:r>
              <a:rPr lang="en-US" sz="1800" spc="-114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are</a:t>
            </a:r>
            <a:r>
              <a:rPr lang="en-US" sz="1800" spc="-114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applied</a:t>
            </a:r>
            <a:r>
              <a:rPr lang="en-US" sz="1800" spc="-12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as</a:t>
            </a:r>
            <a:r>
              <a:rPr lang="en-US" sz="1800" spc="-10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data</a:t>
            </a:r>
            <a:r>
              <a:rPr lang="en-US" sz="1800" spc="-114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move</a:t>
            </a:r>
            <a:r>
              <a:rPr lang="en-US" sz="1800" spc="-12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from</a:t>
            </a:r>
            <a:r>
              <a:rPr lang="en-US" sz="1800" spc="-1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input</a:t>
            </a:r>
            <a:r>
              <a:rPr lang="en-US" sz="1800" spc="-114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and </a:t>
            </a:r>
            <a:r>
              <a:rPr lang="en-US" sz="1800" spc="-54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output.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DFD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is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a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central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tool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and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basis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from</a:t>
            </a:r>
            <a:r>
              <a:rPr lang="en-US" sz="1800" dirty="0">
                <a:latin typeface="Arial MT"/>
                <a:cs typeface="Arial MT"/>
              </a:rPr>
              <a:t> which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other </a:t>
            </a:r>
            <a:r>
              <a:rPr lang="en-US" sz="1800" dirty="0">
                <a:latin typeface="Arial MT"/>
                <a:cs typeface="Arial MT"/>
              </a:rPr>
              <a:t> components are </a:t>
            </a:r>
            <a:r>
              <a:rPr lang="en-US" sz="1800" spc="-5" dirty="0">
                <a:latin typeface="Arial MT"/>
                <a:cs typeface="Arial MT"/>
              </a:rPr>
              <a:t>developed. </a:t>
            </a:r>
            <a:r>
              <a:rPr lang="en-US" sz="1800" dirty="0">
                <a:latin typeface="Arial MT"/>
                <a:cs typeface="Arial MT"/>
              </a:rPr>
              <a:t>DFD </a:t>
            </a:r>
            <a:r>
              <a:rPr lang="en-US" sz="1800" spc="-5" dirty="0">
                <a:latin typeface="Arial MT"/>
                <a:cs typeface="Arial MT"/>
              </a:rPr>
              <a:t>provides mechanism </a:t>
            </a:r>
            <a:r>
              <a:rPr lang="en-US" sz="1800" dirty="0">
                <a:latin typeface="Arial MT"/>
                <a:cs typeface="Arial MT"/>
              </a:rPr>
              <a:t>for a </a:t>
            </a:r>
            <a:r>
              <a:rPr lang="en-US" sz="1800" spc="5" dirty="0">
                <a:latin typeface="Arial MT"/>
                <a:cs typeface="Arial MT"/>
              </a:rPr>
              <a:t>final 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modeling as well </a:t>
            </a:r>
            <a:r>
              <a:rPr lang="en-US" sz="1800" spc="-5" dirty="0">
                <a:latin typeface="Arial MT"/>
                <a:cs typeface="Arial MT"/>
              </a:rPr>
              <a:t>as </a:t>
            </a:r>
            <a:r>
              <a:rPr lang="en-US" sz="1800" dirty="0">
                <a:latin typeface="Arial MT"/>
                <a:cs typeface="Arial MT"/>
              </a:rPr>
              <a:t>information flow modeling. </a:t>
            </a:r>
            <a:r>
              <a:rPr lang="en-US" sz="1800" spc="-5" dirty="0">
                <a:latin typeface="Arial MT"/>
                <a:cs typeface="Arial MT"/>
              </a:rPr>
              <a:t>DFD has very simple </a:t>
            </a:r>
            <a:r>
              <a:rPr lang="en-US" sz="1800" spc="-54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notation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which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are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easily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understood</a:t>
            </a:r>
            <a:r>
              <a:rPr lang="en-US" sz="1800" dirty="0">
                <a:latin typeface="Arial MT"/>
                <a:cs typeface="Arial MT"/>
              </a:rPr>
              <a:t> by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user</a:t>
            </a:r>
            <a:r>
              <a:rPr lang="en-US" sz="1800" dirty="0">
                <a:latin typeface="Arial MT"/>
                <a:cs typeface="Arial MT"/>
              </a:rPr>
              <a:t> &amp;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those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who </a:t>
            </a:r>
            <a:r>
              <a:rPr lang="en-US" sz="1800" dirty="0">
                <a:latin typeface="Arial MT"/>
                <a:cs typeface="Arial MT"/>
              </a:rPr>
              <a:t> involved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in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the</a:t>
            </a:r>
            <a:r>
              <a:rPr lang="en-US" sz="1800" dirty="0">
                <a:latin typeface="Arial MT"/>
                <a:cs typeface="Arial MT"/>
              </a:rPr>
              <a:t> system.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0E26958E-5A44-1B29-8937-D6B32AC1AF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36" y="4038600"/>
            <a:ext cx="8584564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910725-95FA-9A67-AFC1-0A95A9A3E218}"/>
              </a:ext>
            </a:extLst>
          </p:cNvPr>
          <p:cNvSpPr txBox="1"/>
          <p:nvPr/>
        </p:nvSpPr>
        <p:spPr>
          <a:xfrm>
            <a:off x="1447800" y="228600"/>
            <a:ext cx="5067300" cy="76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9755">
              <a:lnSpc>
                <a:spcPct val="100000"/>
              </a:lnSpc>
              <a:spcBef>
                <a:spcPts val="300"/>
              </a:spcBef>
            </a:pPr>
            <a:r>
              <a:rPr lang="en-IN" sz="2400" b="1" spc="-5" dirty="0">
                <a:latin typeface="Arial"/>
                <a:cs typeface="Arial"/>
              </a:rPr>
              <a:t>Chapter</a:t>
            </a:r>
            <a:r>
              <a:rPr lang="en-IN" sz="2400" b="1" spc="-35" dirty="0">
                <a:latin typeface="Arial"/>
                <a:cs typeface="Arial"/>
              </a:rPr>
              <a:t> </a:t>
            </a:r>
            <a:r>
              <a:rPr lang="en-IN" sz="2400" b="1" dirty="0">
                <a:latin typeface="Arial"/>
                <a:cs typeface="Arial"/>
              </a:rPr>
              <a:t>6</a:t>
            </a:r>
            <a:endParaRPr lang="en-I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lang="en-IN" sz="1800" b="1" dirty="0">
                <a:latin typeface="Arial"/>
                <a:cs typeface="Arial"/>
              </a:rPr>
              <a:t>Sequential</a:t>
            </a:r>
            <a:r>
              <a:rPr lang="en-IN" sz="1800" b="1" spc="-45" dirty="0">
                <a:latin typeface="Arial"/>
                <a:cs typeface="Arial"/>
              </a:rPr>
              <a:t> </a:t>
            </a:r>
            <a:r>
              <a:rPr lang="en-IN" sz="1800" b="1" dirty="0">
                <a:latin typeface="Arial"/>
                <a:cs typeface="Arial"/>
              </a:rPr>
              <a:t>-</a:t>
            </a:r>
            <a:r>
              <a:rPr lang="en-IN" sz="1800" b="1" spc="-35" dirty="0">
                <a:latin typeface="Arial"/>
                <a:cs typeface="Arial"/>
              </a:rPr>
              <a:t> </a:t>
            </a:r>
            <a:r>
              <a:rPr lang="en-IN" sz="1800" b="1" dirty="0">
                <a:latin typeface="Arial"/>
                <a:cs typeface="Arial"/>
              </a:rPr>
              <a:t>Diagram</a:t>
            </a:r>
            <a:endParaRPr lang="en-IN" sz="18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9A31F-5B17-40CE-8786-9B414922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73" y="2895375"/>
            <a:ext cx="7632854" cy="51820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A8AA4-B8BD-E1B4-C6E1-F4AE0800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94" y="3962400"/>
            <a:ext cx="805961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7D248-A55A-F128-59A3-13233701C2C1}"/>
              </a:ext>
            </a:extLst>
          </p:cNvPr>
          <p:cNvSpPr txBox="1"/>
          <p:nvPr/>
        </p:nvSpPr>
        <p:spPr>
          <a:xfrm>
            <a:off x="2209800" y="152400"/>
            <a:ext cx="4305300" cy="76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069">
              <a:lnSpc>
                <a:spcPct val="100000"/>
              </a:lnSpc>
              <a:spcBef>
                <a:spcPts val="300"/>
              </a:spcBef>
            </a:pPr>
            <a:r>
              <a:rPr lang="en-IN" sz="2400" b="1" spc="-5" dirty="0">
                <a:latin typeface="Arial"/>
                <a:cs typeface="Arial"/>
              </a:rPr>
              <a:t>Chapter</a:t>
            </a:r>
            <a:r>
              <a:rPr lang="en-IN" sz="2400" b="1" spc="-70" dirty="0">
                <a:latin typeface="Arial"/>
                <a:cs typeface="Arial"/>
              </a:rPr>
              <a:t> </a:t>
            </a:r>
            <a:r>
              <a:rPr lang="en-IN" sz="2400" b="1" dirty="0">
                <a:latin typeface="Arial"/>
                <a:cs typeface="Arial"/>
              </a:rPr>
              <a:t>7</a:t>
            </a:r>
            <a:endParaRPr lang="en-I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lang="en-IN" sz="1800" b="1" dirty="0">
                <a:latin typeface="Arial"/>
                <a:cs typeface="Arial"/>
              </a:rPr>
              <a:t>E-R</a:t>
            </a:r>
            <a:r>
              <a:rPr lang="en-IN" sz="1800" b="1" spc="-95" dirty="0">
                <a:latin typeface="Arial"/>
                <a:cs typeface="Arial"/>
              </a:rPr>
              <a:t> </a:t>
            </a:r>
            <a:r>
              <a:rPr lang="en-IN" sz="1800" b="1" dirty="0">
                <a:latin typeface="Arial"/>
                <a:cs typeface="Arial"/>
              </a:rPr>
              <a:t>DIGRAM</a:t>
            </a:r>
            <a:endParaRPr lang="en-IN" sz="18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505FB-B9D8-F862-F2AD-A15E63161AAB}"/>
              </a:ext>
            </a:extLst>
          </p:cNvPr>
          <p:cNvSpPr txBox="1"/>
          <p:nvPr/>
        </p:nvSpPr>
        <p:spPr>
          <a:xfrm>
            <a:off x="0" y="1676400"/>
            <a:ext cx="8686800" cy="1716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345"/>
              </a:lnSpc>
              <a:spcBef>
                <a:spcPts val="100"/>
              </a:spcBef>
            </a:pPr>
            <a:r>
              <a:rPr lang="en-US" sz="1800" b="1" dirty="0">
                <a:latin typeface="Arial"/>
                <a:cs typeface="Arial"/>
              </a:rPr>
              <a:t>E-R</a:t>
            </a:r>
            <a:r>
              <a:rPr lang="en-US" sz="1800" b="1" spc="-40" dirty="0">
                <a:latin typeface="Arial"/>
                <a:cs typeface="Arial"/>
              </a:rPr>
              <a:t> </a:t>
            </a:r>
            <a:r>
              <a:rPr lang="en-US" sz="1800" b="1" spc="-5" dirty="0">
                <a:latin typeface="Arial"/>
                <a:cs typeface="Arial"/>
              </a:rPr>
              <a:t>DIGRAM</a:t>
            </a:r>
            <a:endParaRPr lang="en-US" sz="1800" dirty="0">
              <a:latin typeface="Arial"/>
              <a:cs typeface="Arial"/>
            </a:endParaRPr>
          </a:p>
          <a:p>
            <a:pPr marL="12700" marR="5080" indent="281940">
              <a:lnSpc>
                <a:spcPct val="95900"/>
              </a:lnSpc>
              <a:spcBef>
                <a:spcPts val="45"/>
              </a:spcBef>
              <a:tabLst>
                <a:tab pos="6429375" algn="l"/>
              </a:tabLst>
            </a:pPr>
            <a:r>
              <a:rPr lang="en-US" sz="1800" spc="-5" dirty="0">
                <a:latin typeface="Arial MT"/>
                <a:cs typeface="Arial MT"/>
              </a:rPr>
              <a:t>It is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clear</a:t>
            </a:r>
            <a:r>
              <a:rPr lang="en-US" sz="1800" spc="1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that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physical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objects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from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previous	section – the 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books,</a:t>
            </a:r>
            <a:r>
              <a:rPr lang="en-US" sz="1800" spc="-5" dirty="0">
                <a:latin typeface="Arial MT"/>
                <a:cs typeface="Arial MT"/>
              </a:rPr>
              <a:t> library </a:t>
            </a:r>
            <a:r>
              <a:rPr lang="en-US" sz="1800" dirty="0">
                <a:latin typeface="Arial MT"/>
                <a:cs typeface="Arial MT"/>
              </a:rPr>
              <a:t>– correspond </a:t>
            </a:r>
            <a:r>
              <a:rPr lang="en-US" sz="1800" spc="-5" dirty="0">
                <a:latin typeface="Arial MT"/>
                <a:cs typeface="Arial MT"/>
              </a:rPr>
              <a:t>to</a:t>
            </a:r>
            <a:r>
              <a:rPr lang="en-US" sz="1800" dirty="0">
                <a:latin typeface="Arial MT"/>
                <a:cs typeface="Arial MT"/>
              </a:rPr>
              <a:t> entities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in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5" dirty="0">
                <a:latin typeface="Arial MT"/>
                <a:cs typeface="Arial MT"/>
              </a:rPr>
              <a:t> Entity-Relationship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model,</a:t>
            </a:r>
            <a:r>
              <a:rPr lang="en-US" sz="1800" dirty="0">
                <a:latin typeface="Arial MT"/>
                <a:cs typeface="Arial MT"/>
              </a:rPr>
              <a:t> and </a:t>
            </a:r>
            <a:r>
              <a:rPr lang="en-US" sz="1800" spc="-54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5" dirty="0">
                <a:latin typeface="Arial MT"/>
                <a:cs typeface="Arial MT"/>
              </a:rPr>
              <a:t> operations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to</a:t>
            </a:r>
            <a:r>
              <a:rPr lang="en-US" sz="1800" dirty="0">
                <a:latin typeface="Arial MT"/>
                <a:cs typeface="Arial MT"/>
              </a:rPr>
              <a:t> be </a:t>
            </a:r>
            <a:r>
              <a:rPr lang="en-US" sz="1800" spc="-5" dirty="0">
                <a:latin typeface="Arial MT"/>
                <a:cs typeface="Arial MT"/>
              </a:rPr>
              <a:t>done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on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those</a:t>
            </a:r>
            <a:r>
              <a:rPr lang="en-US" sz="1800" dirty="0">
                <a:latin typeface="Arial MT"/>
                <a:cs typeface="Arial MT"/>
              </a:rPr>
              <a:t> entities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– holds, </a:t>
            </a:r>
            <a:r>
              <a:rPr lang="en-US" sz="1800" spc="-5" dirty="0">
                <a:latin typeface="Arial MT"/>
                <a:cs typeface="Arial MT"/>
              </a:rPr>
              <a:t>checkouts,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and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so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on – </a:t>
            </a:r>
            <a:r>
              <a:rPr lang="en-US" sz="1800" spc="-54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correspond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to</a:t>
            </a:r>
            <a:r>
              <a:rPr lang="en-US" sz="1800" spc="-1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relationships.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However, a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good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design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will </a:t>
            </a:r>
            <a:r>
              <a:rPr lang="en-US" sz="1800" spc="-5" dirty="0">
                <a:latin typeface="Arial MT"/>
                <a:cs typeface="Arial MT"/>
              </a:rPr>
              <a:t>minimize redundancy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and</a:t>
            </a:r>
            <a:r>
              <a:rPr lang="en-US" sz="1800" dirty="0">
                <a:latin typeface="Arial MT"/>
                <a:cs typeface="Arial MT"/>
              </a:rPr>
              <a:t> attempt </a:t>
            </a:r>
            <a:r>
              <a:rPr lang="en-US" sz="1800" spc="-5" dirty="0">
                <a:latin typeface="Arial MT"/>
                <a:cs typeface="Arial MT"/>
              </a:rPr>
              <a:t>to</a:t>
            </a:r>
            <a:r>
              <a:rPr lang="en-US" sz="1800" dirty="0">
                <a:latin typeface="Arial MT"/>
                <a:cs typeface="Arial MT"/>
              </a:rPr>
              <a:t> store all the</a:t>
            </a:r>
            <a:r>
              <a:rPr lang="en-US" sz="1800" spc="-1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required </a:t>
            </a:r>
            <a:r>
              <a:rPr lang="en-US" sz="1800" spc="-5" dirty="0">
                <a:latin typeface="Arial MT"/>
                <a:cs typeface="Arial MT"/>
              </a:rPr>
              <a:t>in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information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as</a:t>
            </a:r>
            <a:r>
              <a:rPr lang="en-US" sz="1800" spc="-5" dirty="0">
                <a:latin typeface="Arial MT"/>
                <a:cs typeface="Arial MT"/>
              </a:rPr>
              <a:t> small</a:t>
            </a:r>
            <a:r>
              <a:rPr lang="en-US" sz="1800" dirty="0">
                <a:latin typeface="Arial MT"/>
                <a:cs typeface="Arial MT"/>
              </a:rPr>
              <a:t> a </a:t>
            </a:r>
            <a:r>
              <a:rPr lang="en-US" sz="1800" spc="-54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space </a:t>
            </a:r>
            <a:r>
              <a:rPr lang="en-US" sz="1800" spc="-10" dirty="0">
                <a:latin typeface="Arial MT"/>
                <a:cs typeface="Arial MT"/>
              </a:rPr>
              <a:t>as</a:t>
            </a:r>
            <a:r>
              <a:rPr lang="en-US" sz="1800" dirty="0">
                <a:latin typeface="Arial MT"/>
                <a:cs typeface="Arial MT"/>
              </a:rPr>
              <a:t> possible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0654" y="95392"/>
            <a:ext cx="2075180" cy="76835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284"/>
              </a:spcBef>
            </a:pPr>
            <a:r>
              <a:rPr spc="-5" dirty="0"/>
              <a:t>Chapter</a:t>
            </a:r>
            <a:r>
              <a:rPr spc="-35" dirty="0"/>
              <a:t> </a:t>
            </a:r>
            <a:r>
              <a:rPr dirty="0"/>
              <a:t>8</a:t>
            </a: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dirty="0"/>
              <a:t>Database</a:t>
            </a:r>
            <a:r>
              <a:rPr sz="2000" spc="-80" dirty="0"/>
              <a:t> </a:t>
            </a:r>
            <a:r>
              <a:rPr sz="2000" dirty="0"/>
              <a:t>Design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3207" y="1898649"/>
            <a:ext cx="8397240" cy="2814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8415" marR="5080" indent="-6350" algn="just">
              <a:lnSpc>
                <a:spcPct val="99000"/>
              </a:lnSpc>
              <a:spcBef>
                <a:spcPts val="125"/>
              </a:spcBef>
            </a:pP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Database </a:t>
            </a:r>
            <a:r>
              <a:rPr sz="2000" dirty="0">
                <a:latin typeface="Arial MT"/>
                <a:cs typeface="Arial MT"/>
              </a:rPr>
              <a:t>Library </a:t>
            </a:r>
            <a:r>
              <a:rPr sz="2000" spc="-5" dirty="0">
                <a:latin typeface="Arial MT"/>
                <a:cs typeface="Arial MT"/>
              </a:rPr>
              <a:t>System </a:t>
            </a:r>
            <a:r>
              <a:rPr sz="2000" dirty="0">
                <a:latin typeface="Arial MT"/>
                <a:cs typeface="Arial MT"/>
              </a:rPr>
              <a:t>is </a:t>
            </a:r>
            <a:r>
              <a:rPr sz="2000" spc="-5" dirty="0">
                <a:latin typeface="Arial MT"/>
                <a:cs typeface="Arial MT"/>
              </a:rPr>
              <a:t>intended </a:t>
            </a:r>
            <a:r>
              <a:rPr sz="2000" dirty="0">
                <a:latin typeface="Arial MT"/>
                <a:cs typeface="Arial MT"/>
              </a:rPr>
              <a:t>to </a:t>
            </a:r>
            <a:r>
              <a:rPr sz="2000" spc="-5" dirty="0">
                <a:latin typeface="Arial MT"/>
                <a:cs typeface="Arial MT"/>
              </a:rPr>
              <a:t>Automate </a:t>
            </a:r>
            <a:r>
              <a:rPr sz="2000" dirty="0">
                <a:latin typeface="Arial MT"/>
                <a:cs typeface="Arial MT"/>
              </a:rPr>
              <a:t>the library </a:t>
            </a:r>
            <a:r>
              <a:rPr sz="2000" spc="-5" dirty="0">
                <a:latin typeface="Arial MT"/>
                <a:cs typeface="Arial MT"/>
              </a:rPr>
              <a:t>activities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creating</a:t>
            </a:r>
            <a:r>
              <a:rPr sz="2000" dirty="0">
                <a:latin typeface="Arial MT"/>
                <a:cs typeface="Arial MT"/>
              </a:rPr>
              <a:t> 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new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borrower,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giving</a:t>
            </a:r>
            <a:r>
              <a:rPr sz="2000" dirty="0">
                <a:latin typeface="Arial MT"/>
                <a:cs typeface="Arial MT"/>
              </a:rPr>
              <a:t> books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borrowers,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maintaining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details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item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available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books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.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This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also </a:t>
            </a:r>
            <a:r>
              <a:rPr sz="2000" spc="-5" dirty="0">
                <a:latin typeface="Arial MT"/>
                <a:cs typeface="Arial MT"/>
              </a:rPr>
              <a:t>helps the librarians </a:t>
            </a:r>
            <a:r>
              <a:rPr sz="2000" dirty="0">
                <a:latin typeface="Arial MT"/>
                <a:cs typeface="Arial MT"/>
              </a:rPr>
              <a:t>by providing information such as </a:t>
            </a:r>
            <a:r>
              <a:rPr sz="2000" spc="-5" dirty="0">
                <a:latin typeface="Arial MT"/>
                <a:cs typeface="Arial MT"/>
              </a:rPr>
              <a:t>total </a:t>
            </a:r>
            <a:r>
              <a:rPr sz="2000" dirty="0">
                <a:latin typeface="Arial MT"/>
                <a:cs typeface="Arial MT"/>
              </a:rPr>
              <a:t>copies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available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each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book,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list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books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belong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particular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category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(Short,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Long </a:t>
            </a:r>
            <a:r>
              <a:rPr sz="2000" spc="-5" dirty="0">
                <a:latin typeface="Arial MT"/>
                <a:cs typeface="Arial MT"/>
              </a:rPr>
              <a:t>Loan, </a:t>
            </a:r>
            <a:r>
              <a:rPr sz="2000" dirty="0">
                <a:latin typeface="Arial MT"/>
                <a:cs typeface="Arial MT"/>
              </a:rPr>
              <a:t>Reference </a:t>
            </a:r>
            <a:r>
              <a:rPr sz="2000" spc="-5" dirty="0">
                <a:latin typeface="Arial MT"/>
                <a:cs typeface="Arial MT"/>
              </a:rPr>
              <a:t>items,</a:t>
            </a:r>
            <a:r>
              <a:rPr sz="2000" dirty="0">
                <a:latin typeface="Arial MT"/>
                <a:cs typeface="Arial MT"/>
              </a:rPr>
              <a:t> etc).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2200" b="1" spc="-5" dirty="0">
                <a:latin typeface="Arial"/>
                <a:cs typeface="Arial"/>
              </a:rPr>
              <a:t>Design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view: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36" y="5102415"/>
            <a:ext cx="8561070" cy="48150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07" y="122936"/>
            <a:ext cx="20427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Database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view: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07" y="5684901"/>
            <a:ext cx="1794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Admin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Table: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36" y="525780"/>
            <a:ext cx="8561070" cy="4815204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6DE26C98-3269-5F30-268D-E0B473BEF3F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36" y="152400"/>
            <a:ext cx="8561070" cy="4815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D7029-F872-DD55-9C34-FA0FC8C9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" y="6248400"/>
            <a:ext cx="8565622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" y="5026786"/>
            <a:ext cx="8562340" cy="53340"/>
          </a:xfrm>
          <a:custGeom>
            <a:avLst/>
            <a:gdLst/>
            <a:ahLst/>
            <a:cxnLst/>
            <a:rect l="l" t="t" r="r" b="b"/>
            <a:pathLst>
              <a:path w="8562340" h="53339">
                <a:moveTo>
                  <a:pt x="8561832" y="0"/>
                </a:moveTo>
                <a:lnTo>
                  <a:pt x="0" y="0"/>
                </a:lnTo>
                <a:lnTo>
                  <a:pt x="0" y="53339"/>
                </a:lnTo>
                <a:lnTo>
                  <a:pt x="8561832" y="53339"/>
                </a:lnTo>
                <a:lnTo>
                  <a:pt x="856183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907" y="1"/>
            <a:ext cx="218884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Issue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Book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Table: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66" y="587943"/>
            <a:ext cx="8562340" cy="4438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A153C-BD94-DDF4-E3E2-02E4FEE318D4}"/>
              </a:ext>
            </a:extLst>
          </p:cNvPr>
          <p:cNvSpPr txBox="1"/>
          <p:nvPr/>
        </p:nvSpPr>
        <p:spPr>
          <a:xfrm>
            <a:off x="152400" y="5486400"/>
            <a:ext cx="4406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spc="-5" dirty="0">
                <a:latin typeface="Arial"/>
                <a:cs typeface="Arial"/>
              </a:rPr>
              <a:t>Book Table: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300205-4E91-2C49-DF39-C600AB744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9" y="6212715"/>
            <a:ext cx="8565622" cy="44388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81001"/>
            <a:ext cx="3047999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200" b="1" spc="-5" dirty="0">
                <a:latin typeface="Arial"/>
                <a:cs typeface="Arial"/>
              </a:rPr>
              <a:t>Student </a:t>
            </a:r>
            <a:r>
              <a:rPr lang="en-IN" sz="2200" b="1" spc="-65" dirty="0">
                <a:latin typeface="Arial"/>
                <a:cs typeface="Arial"/>
              </a:rPr>
              <a:t>Table: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0C420-B498-B946-11DE-892E5DE8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3078271"/>
            <a:ext cx="8565622" cy="48162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" y="5026786"/>
            <a:ext cx="8562340" cy="53340"/>
          </a:xfrm>
          <a:custGeom>
            <a:avLst/>
            <a:gdLst/>
            <a:ahLst/>
            <a:cxnLst/>
            <a:rect l="l" t="t" r="r" b="b"/>
            <a:pathLst>
              <a:path w="8562340" h="53339">
                <a:moveTo>
                  <a:pt x="8561832" y="0"/>
                </a:moveTo>
                <a:lnTo>
                  <a:pt x="0" y="0"/>
                </a:lnTo>
                <a:lnTo>
                  <a:pt x="0" y="53339"/>
                </a:lnTo>
                <a:lnTo>
                  <a:pt x="8561832" y="53339"/>
                </a:lnTo>
                <a:lnTo>
                  <a:pt x="856183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554" y="106680"/>
            <a:ext cx="4812410" cy="178766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214880" algn="ctr">
              <a:lnSpc>
                <a:spcPct val="100000"/>
              </a:lnSpc>
              <a:spcBef>
                <a:spcPts val="300"/>
              </a:spcBef>
            </a:pPr>
            <a:r>
              <a:rPr sz="2600" b="1" spc="-5" dirty="0">
                <a:latin typeface="Arial"/>
                <a:cs typeface="Arial"/>
              </a:rPr>
              <a:t>Chapter</a:t>
            </a:r>
            <a:r>
              <a:rPr sz="2600" b="1" spc="-3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9</a:t>
            </a:r>
            <a:endParaRPr sz="2600" dirty="0">
              <a:latin typeface="Arial"/>
              <a:cs typeface="Arial"/>
            </a:endParaRPr>
          </a:p>
          <a:p>
            <a:pPr marL="2240280" algn="ctr">
              <a:lnSpc>
                <a:spcPct val="100000"/>
              </a:lnSpc>
              <a:spcBef>
                <a:spcPts val="155"/>
              </a:spcBef>
            </a:pPr>
            <a:r>
              <a:rPr sz="2000" b="1" dirty="0">
                <a:latin typeface="Arial"/>
                <a:cs typeface="Arial"/>
              </a:rPr>
              <a:t>Snapshot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of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Project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Symbol"/>
              <a:buChar char=""/>
              <a:tabLst>
                <a:tab pos="241300" algn="l"/>
              </a:tabLst>
            </a:pPr>
            <a:r>
              <a:rPr sz="2000" b="1" dirty="0">
                <a:latin typeface="Arial"/>
                <a:cs typeface="Arial"/>
              </a:rPr>
              <a:t>Home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page: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55425-4C5D-7CBB-626B-B85BBA5F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976" y="3078271"/>
            <a:ext cx="8562340" cy="48162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Chapter</a:t>
            </a:r>
            <a:r>
              <a:rPr spc="-9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55" y="532891"/>
            <a:ext cx="8016875" cy="10078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Introduction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project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556895" lvl="1" indent="-509905">
              <a:lnSpc>
                <a:spcPct val="100000"/>
              </a:lnSpc>
              <a:buAutoNum type="arabicPeriod"/>
              <a:tabLst>
                <a:tab pos="557530" algn="l"/>
              </a:tabLst>
            </a:pPr>
            <a:r>
              <a:rPr sz="2400" b="1" spc="-5" dirty="0">
                <a:latin typeface="Arial"/>
                <a:cs typeface="Arial"/>
              </a:rPr>
              <a:t>purpose:</a:t>
            </a:r>
            <a:endParaRPr sz="2400">
              <a:latin typeface="Arial"/>
              <a:cs typeface="Arial"/>
            </a:endParaRPr>
          </a:p>
          <a:p>
            <a:pPr marL="294005">
              <a:lnSpc>
                <a:spcPct val="100000"/>
              </a:lnSpc>
              <a:spcBef>
                <a:spcPts val="2405"/>
              </a:spcBef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purpose 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application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 </a:t>
            </a:r>
            <a:r>
              <a:rPr sz="2000" dirty="0">
                <a:latin typeface="Arial MT"/>
                <a:cs typeface="Arial MT"/>
              </a:rPr>
              <a:t>as </a:t>
            </a:r>
            <a:r>
              <a:rPr sz="2000" spc="-5" dirty="0">
                <a:latin typeface="Arial MT"/>
                <a:cs typeface="Arial MT"/>
              </a:rPr>
              <a:t>follows</a:t>
            </a:r>
            <a:r>
              <a:rPr sz="2000" dirty="0">
                <a:latin typeface="Arial MT"/>
                <a:cs typeface="Arial MT"/>
              </a:rPr>
              <a:t> 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Arial MT"/>
              <a:cs typeface="Arial MT"/>
            </a:endParaRPr>
          </a:p>
          <a:p>
            <a:pPr marL="666750" lvl="2" indent="-160655">
              <a:lnSpc>
                <a:spcPts val="2350"/>
              </a:lnSpc>
              <a:buChar char="•"/>
              <a:tabLst>
                <a:tab pos="667385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software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library.</a:t>
            </a:r>
            <a:endParaRPr sz="2000">
              <a:latin typeface="Arial MT"/>
              <a:cs typeface="Arial MT"/>
            </a:endParaRPr>
          </a:p>
          <a:p>
            <a:pPr marL="666750" lvl="2" indent="-160655">
              <a:lnSpc>
                <a:spcPts val="2350"/>
              </a:lnSpc>
              <a:buChar char="•"/>
              <a:tabLst>
                <a:tab pos="667385" algn="l"/>
              </a:tabLst>
            </a:pP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provides</a:t>
            </a:r>
            <a:r>
              <a:rPr sz="2000" spc="-5" dirty="0">
                <a:latin typeface="Arial MT"/>
                <a:cs typeface="Arial MT"/>
              </a:rPr>
              <a:t> following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facilities</a:t>
            </a:r>
            <a:r>
              <a:rPr sz="2000" spc="-10" dirty="0">
                <a:latin typeface="Arial MT"/>
                <a:cs typeface="Arial MT"/>
              </a:rPr>
              <a:t> to</a:t>
            </a:r>
            <a:endParaRPr sz="20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777875" lvl="1" indent="-593725">
              <a:lnSpc>
                <a:spcPct val="100000"/>
              </a:lnSpc>
              <a:buAutoNum type="arabicPeriod" startAt="2"/>
              <a:tabLst>
                <a:tab pos="777875" algn="l"/>
                <a:tab pos="778510" algn="l"/>
              </a:tabLst>
            </a:pPr>
            <a:r>
              <a:rPr sz="2400" b="1" spc="-5" dirty="0">
                <a:latin typeface="Arial"/>
                <a:cs typeface="Arial"/>
              </a:rPr>
              <a:t>Operator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666750" lvl="2" indent="-160655">
              <a:lnSpc>
                <a:spcPts val="2350"/>
              </a:lnSpc>
              <a:spcBef>
                <a:spcPts val="2200"/>
              </a:spcBef>
              <a:buChar char="•"/>
              <a:tabLst>
                <a:tab pos="667385" algn="l"/>
              </a:tabLst>
            </a:pP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enter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details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related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a </a:t>
            </a:r>
            <a:r>
              <a:rPr sz="2000" spc="-5" dirty="0">
                <a:latin typeface="Arial MT"/>
                <a:cs typeface="Arial MT"/>
              </a:rPr>
              <a:t>particular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book.</a:t>
            </a:r>
            <a:endParaRPr sz="2000">
              <a:latin typeface="Arial MT"/>
              <a:cs typeface="Arial MT"/>
            </a:endParaRPr>
          </a:p>
          <a:p>
            <a:pPr marL="666750" lvl="2" indent="-160655">
              <a:lnSpc>
                <a:spcPts val="2350"/>
              </a:lnSpc>
              <a:buChar char="•"/>
              <a:tabLst>
                <a:tab pos="667385" algn="l"/>
              </a:tabLst>
            </a:pP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provide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membership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members.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1.3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Admin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687705" marR="2686050" indent="-181610">
              <a:lnSpc>
                <a:spcPts val="2300"/>
              </a:lnSpc>
              <a:spcBef>
                <a:spcPts val="2360"/>
              </a:spcBef>
              <a:buChar char="•"/>
              <a:tabLst>
                <a:tab pos="661035" algn="l"/>
              </a:tabLst>
            </a:pP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read</a:t>
            </a:r>
            <a:r>
              <a:rPr sz="2000" spc="-5" dirty="0">
                <a:latin typeface="Arial MT"/>
                <a:cs typeface="Arial MT"/>
              </a:rPr>
              <a:t> and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write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information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about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any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65" dirty="0">
                <a:latin typeface="Arial MT"/>
                <a:cs typeface="Arial MT"/>
              </a:rPr>
              <a:t>member.</a:t>
            </a:r>
            <a:endParaRPr sz="2000">
              <a:latin typeface="Arial MT"/>
              <a:cs typeface="Arial MT"/>
            </a:endParaRPr>
          </a:p>
          <a:p>
            <a:pPr marL="660400" indent="-154305">
              <a:lnSpc>
                <a:spcPts val="2190"/>
              </a:lnSpc>
              <a:buChar char="•"/>
              <a:tabLst>
                <a:tab pos="661035" algn="l"/>
              </a:tabLst>
            </a:pP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update,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create, </a:t>
            </a:r>
            <a:r>
              <a:rPr sz="2000" dirty="0">
                <a:latin typeface="Arial MT"/>
                <a:cs typeface="Arial MT"/>
              </a:rPr>
              <a:t>delete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record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endParaRPr sz="2000">
              <a:latin typeface="Arial MT"/>
              <a:cs typeface="Arial MT"/>
            </a:endParaRPr>
          </a:p>
          <a:p>
            <a:pPr marL="648335" marR="1470025">
              <a:lnSpc>
                <a:spcPts val="2300"/>
              </a:lnSpc>
              <a:spcBef>
                <a:spcPts val="110"/>
              </a:spcBef>
            </a:pPr>
            <a:r>
              <a:rPr sz="2000" dirty="0">
                <a:latin typeface="Arial MT"/>
                <a:cs typeface="Arial MT"/>
              </a:rPr>
              <a:t>membership </a:t>
            </a:r>
            <a:r>
              <a:rPr sz="2000" spc="-10" dirty="0">
                <a:latin typeface="Arial MT"/>
                <a:cs typeface="Arial MT"/>
              </a:rPr>
              <a:t>as </a:t>
            </a:r>
            <a:r>
              <a:rPr sz="2000" dirty="0">
                <a:latin typeface="Arial MT"/>
                <a:cs typeface="Arial MT"/>
              </a:rPr>
              <a:t>per </a:t>
            </a:r>
            <a:r>
              <a:rPr sz="2000" spc="-5" dirty="0">
                <a:latin typeface="Arial MT"/>
                <a:cs typeface="Arial MT"/>
              </a:rPr>
              <a:t>requirement </a:t>
            </a:r>
            <a:r>
              <a:rPr sz="2000" dirty="0">
                <a:latin typeface="Arial MT"/>
                <a:cs typeface="Arial MT"/>
              </a:rPr>
              <a:t>and implementation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plants.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Arial MT"/>
              <a:cs typeface="Arial MT"/>
            </a:endParaRPr>
          </a:p>
          <a:p>
            <a:pPr marL="36830">
              <a:lnSpc>
                <a:spcPct val="100000"/>
              </a:lnSpc>
            </a:pPr>
            <a:r>
              <a:rPr sz="2400" b="1" spc="-10" dirty="0">
                <a:latin typeface="Arial"/>
                <a:cs typeface="Arial"/>
              </a:rPr>
              <a:t>1.4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Scope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224154">
              <a:lnSpc>
                <a:spcPct val="100000"/>
              </a:lnSpc>
              <a:spcBef>
                <a:spcPts val="2200"/>
              </a:spcBef>
            </a:pPr>
            <a:r>
              <a:rPr sz="2000" dirty="0">
                <a:latin typeface="Arial MT"/>
                <a:cs typeface="Arial MT"/>
              </a:rPr>
              <a:t>The different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areas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5" dirty="0">
                <a:latin typeface="Arial MT"/>
                <a:cs typeface="Arial MT"/>
              </a:rPr>
              <a:t> this</a:t>
            </a:r>
            <a:r>
              <a:rPr sz="2000" dirty="0">
                <a:latin typeface="Arial MT"/>
                <a:cs typeface="Arial MT"/>
              </a:rPr>
              <a:t> application</a:t>
            </a:r>
            <a:r>
              <a:rPr sz="2000" spc="-5" dirty="0">
                <a:latin typeface="Arial MT"/>
                <a:cs typeface="Arial MT"/>
              </a:rPr>
              <a:t> are</a:t>
            </a:r>
            <a:r>
              <a:rPr sz="2000" dirty="0">
                <a:latin typeface="Arial MT"/>
                <a:cs typeface="Arial MT"/>
              </a:rPr>
              <a:t> 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Arial MT"/>
              <a:cs typeface="Arial MT"/>
            </a:endParaRPr>
          </a:p>
          <a:p>
            <a:pPr marL="506730" marR="5080" indent="-142240">
              <a:lnSpc>
                <a:spcPts val="2290"/>
              </a:lnSpc>
              <a:spcBef>
                <a:spcPts val="5"/>
              </a:spcBef>
              <a:buChar char="•"/>
              <a:tabLst>
                <a:tab pos="519430" algn="l"/>
              </a:tabLst>
            </a:pPr>
            <a:r>
              <a:rPr sz="2000" dirty="0">
                <a:latin typeface="Arial MT"/>
                <a:cs typeface="Arial MT"/>
              </a:rPr>
              <a:t>Any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education</a:t>
            </a:r>
            <a:r>
              <a:rPr sz="2000" spc="-5" dirty="0">
                <a:latin typeface="Arial MT"/>
                <a:cs typeface="Arial MT"/>
              </a:rPr>
              <a:t> institute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5" dirty="0">
                <a:latin typeface="Arial MT"/>
                <a:cs typeface="Arial MT"/>
              </a:rPr>
              <a:t> make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use</a:t>
            </a:r>
            <a:r>
              <a:rPr sz="2000" dirty="0">
                <a:latin typeface="Arial MT"/>
                <a:cs typeface="Arial MT"/>
              </a:rPr>
              <a:t> of</a:t>
            </a:r>
            <a:r>
              <a:rPr sz="2000" spc="-5" dirty="0">
                <a:latin typeface="Arial MT"/>
                <a:cs typeface="Arial MT"/>
              </a:rPr>
              <a:t> it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 </a:t>
            </a:r>
            <a:r>
              <a:rPr sz="2000" spc="-5" dirty="0">
                <a:latin typeface="Arial MT"/>
                <a:cs typeface="Arial MT"/>
              </a:rPr>
              <a:t>providing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information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author,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content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available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books.</a:t>
            </a:r>
            <a:endParaRPr sz="2000">
              <a:latin typeface="Arial MT"/>
              <a:cs typeface="Arial MT"/>
            </a:endParaRPr>
          </a:p>
          <a:p>
            <a:pPr marL="506730" marR="581025" indent="-142240">
              <a:lnSpc>
                <a:spcPts val="2300"/>
              </a:lnSpc>
              <a:spcBef>
                <a:spcPts val="10"/>
              </a:spcBef>
              <a:buChar char="•"/>
              <a:tabLst>
                <a:tab pos="519430" algn="l"/>
              </a:tabLst>
            </a:pP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 be used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offices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modifications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 be </a:t>
            </a:r>
            <a:r>
              <a:rPr sz="2000" spc="-5" dirty="0">
                <a:latin typeface="Arial MT"/>
                <a:cs typeface="Arial MT"/>
              </a:rPr>
              <a:t>easily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done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requirements.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1.5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Technology Used</a:t>
            </a:r>
            <a:r>
              <a:rPr sz="2400" b="1" dirty="0">
                <a:latin typeface="Arial"/>
                <a:cs typeface="Arial"/>
              </a:rPr>
              <a:t> 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384987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New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Student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Registration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form: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4DE5B-2495-DC94-3307-8F119EDF5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" y="3078271"/>
            <a:ext cx="8565622" cy="48162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1"/>
            <a:ext cx="322948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Successfully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Registration: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0E57C-17E6-B29E-995A-6B91832F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" y="3078271"/>
            <a:ext cx="8565622" cy="48162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"/>
            <a:ext cx="253669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Student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Login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Form: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1AFDE-CC35-303D-74E6-E701E2C38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" y="3078271"/>
            <a:ext cx="8565622" cy="48162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1"/>
            <a:ext cx="231127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Admin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Dashboard: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251FD-6413-DE6C-BAF0-0B8CA92E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" y="3078271"/>
            <a:ext cx="8559526" cy="48162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28601"/>
            <a:ext cx="287705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Issue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Book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Dashboard: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E0E4E-D5B4-D642-6792-353F9E78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" y="3078271"/>
            <a:ext cx="8559526" cy="48162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" y="5676265"/>
            <a:ext cx="8560435" cy="53340"/>
          </a:xfrm>
          <a:custGeom>
            <a:avLst/>
            <a:gdLst/>
            <a:ahLst/>
            <a:cxnLst/>
            <a:rect l="l" t="t" r="r" b="b"/>
            <a:pathLst>
              <a:path w="8560435" h="53339">
                <a:moveTo>
                  <a:pt x="8560308" y="0"/>
                </a:moveTo>
                <a:lnTo>
                  <a:pt x="0" y="0"/>
                </a:lnTo>
                <a:lnTo>
                  <a:pt x="0" y="53339"/>
                </a:lnTo>
                <a:lnTo>
                  <a:pt x="8560308" y="53339"/>
                </a:lnTo>
                <a:lnTo>
                  <a:pt x="8560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907" y="205740"/>
            <a:ext cx="24282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Display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Issue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Book: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EAA3A-7DA4-6FF5-22F5-2A9D910A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" y="3078271"/>
            <a:ext cx="8565622" cy="48162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" y="5026786"/>
            <a:ext cx="8562340" cy="53340"/>
          </a:xfrm>
          <a:custGeom>
            <a:avLst/>
            <a:gdLst/>
            <a:ahLst/>
            <a:cxnLst/>
            <a:rect l="l" t="t" r="r" b="b"/>
            <a:pathLst>
              <a:path w="8562340" h="53339">
                <a:moveTo>
                  <a:pt x="8561832" y="0"/>
                </a:moveTo>
                <a:lnTo>
                  <a:pt x="0" y="0"/>
                </a:lnTo>
                <a:lnTo>
                  <a:pt x="0" y="53339"/>
                </a:lnTo>
                <a:lnTo>
                  <a:pt x="8561832" y="53339"/>
                </a:lnTo>
                <a:lnTo>
                  <a:pt x="856183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907" y="129541"/>
            <a:ext cx="228600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Display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My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Profile: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0FD27-6F93-40E7-CCD7-4822DC77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" y="3078271"/>
            <a:ext cx="8565622" cy="48162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" y="5026786"/>
            <a:ext cx="8562340" cy="53340"/>
          </a:xfrm>
          <a:custGeom>
            <a:avLst/>
            <a:gdLst/>
            <a:ahLst/>
            <a:cxnLst/>
            <a:rect l="l" t="t" r="r" b="b"/>
            <a:pathLst>
              <a:path w="8562340" h="53339">
                <a:moveTo>
                  <a:pt x="8561832" y="0"/>
                </a:moveTo>
                <a:lnTo>
                  <a:pt x="0" y="0"/>
                </a:lnTo>
                <a:lnTo>
                  <a:pt x="0" y="53339"/>
                </a:lnTo>
                <a:lnTo>
                  <a:pt x="8561832" y="53339"/>
                </a:lnTo>
                <a:lnTo>
                  <a:pt x="856183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" y="281940"/>
            <a:ext cx="290436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User</a:t>
            </a:r>
            <a:r>
              <a:rPr sz="2000" b="1" u="heavy" spc="-35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5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change</a:t>
            </a:r>
            <a:r>
              <a:rPr sz="2000" b="1" u="heavy" spc="-45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password: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E374F-3CB6-2CFF-2639-0A207DB4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" y="3078271"/>
            <a:ext cx="8565622" cy="48162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554" y="533400"/>
            <a:ext cx="8313164" cy="297825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680335">
              <a:lnSpc>
                <a:spcPct val="100000"/>
              </a:lnSpc>
              <a:spcBef>
                <a:spcPts val="300"/>
              </a:spcBef>
            </a:pPr>
            <a:r>
              <a:rPr sz="2600" b="1" spc="-5" dirty="0">
                <a:latin typeface="Arial"/>
                <a:cs typeface="Arial"/>
              </a:rPr>
              <a:t>Chapter</a:t>
            </a:r>
            <a:r>
              <a:rPr sz="2600" b="1" spc="-35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10</a:t>
            </a:r>
            <a:endParaRPr sz="2600" dirty="0">
              <a:latin typeface="Arial"/>
              <a:cs typeface="Arial"/>
            </a:endParaRPr>
          </a:p>
          <a:p>
            <a:pPr marL="2040889">
              <a:lnSpc>
                <a:spcPct val="100000"/>
              </a:lnSpc>
              <a:spcBef>
                <a:spcPts val="155"/>
              </a:spcBef>
            </a:pPr>
            <a:r>
              <a:rPr sz="2000" b="1" dirty="0">
                <a:latin typeface="Arial"/>
                <a:cs typeface="Arial"/>
              </a:rPr>
              <a:t>Future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Enhancement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 dirty="0">
              <a:latin typeface="Arial"/>
              <a:cs typeface="Arial"/>
            </a:endParaRPr>
          </a:p>
          <a:p>
            <a:pPr marL="241300" marR="5080" indent="-228600" algn="just">
              <a:lnSpc>
                <a:spcPct val="99000"/>
              </a:lnSpc>
              <a:buFont typeface="Symbol"/>
              <a:buChar char=""/>
              <a:tabLst>
                <a:tab pos="241300" algn="l"/>
              </a:tabLst>
            </a:pPr>
            <a:r>
              <a:rPr sz="2000" dirty="0">
                <a:latin typeface="Arial MT"/>
                <a:cs typeface="Arial MT"/>
              </a:rPr>
              <a:t>It is not possible to devlop a system </a:t>
            </a:r>
            <a:r>
              <a:rPr sz="2000" spc="-5" dirty="0">
                <a:latin typeface="Arial MT"/>
                <a:cs typeface="Arial MT"/>
              </a:rPr>
              <a:t>that </a:t>
            </a:r>
            <a:r>
              <a:rPr sz="2000" dirty="0">
                <a:latin typeface="Arial MT"/>
                <a:cs typeface="Arial MT"/>
              </a:rPr>
              <a:t>makes all </a:t>
            </a:r>
            <a:r>
              <a:rPr sz="2000" spc="-5" dirty="0">
                <a:latin typeface="Arial MT"/>
                <a:cs typeface="Arial MT"/>
              </a:rPr>
              <a:t>the </a:t>
            </a:r>
            <a:r>
              <a:rPr sz="2000" dirty="0">
                <a:latin typeface="Arial MT"/>
                <a:cs typeface="Arial MT"/>
              </a:rPr>
              <a:t>requirement of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user. User </a:t>
            </a:r>
            <a:r>
              <a:rPr sz="2000" spc="-5" dirty="0">
                <a:latin typeface="Arial MT"/>
                <a:cs typeface="Arial MT"/>
              </a:rPr>
              <a:t>requirements </a:t>
            </a:r>
            <a:r>
              <a:rPr sz="2000" dirty="0">
                <a:latin typeface="Arial MT"/>
                <a:cs typeface="Arial MT"/>
              </a:rPr>
              <a:t>keep </a:t>
            </a:r>
            <a:r>
              <a:rPr sz="2000" spc="-5" dirty="0">
                <a:latin typeface="Arial MT"/>
                <a:cs typeface="Arial MT"/>
              </a:rPr>
              <a:t>changing as </a:t>
            </a:r>
            <a:r>
              <a:rPr sz="2000" dirty="0">
                <a:latin typeface="Arial MT"/>
                <a:cs typeface="Arial MT"/>
              </a:rPr>
              <a:t>the system is </a:t>
            </a:r>
            <a:r>
              <a:rPr sz="2000" spc="-5" dirty="0">
                <a:latin typeface="Arial MT"/>
                <a:cs typeface="Arial MT"/>
              </a:rPr>
              <a:t>being </a:t>
            </a:r>
            <a:r>
              <a:rPr sz="2000" dirty="0">
                <a:latin typeface="Arial MT"/>
                <a:cs typeface="Arial MT"/>
              </a:rPr>
              <a:t> used.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Some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future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enhancement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thet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done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are:</a:t>
            </a:r>
          </a:p>
          <a:p>
            <a:pPr marL="241300" marR="8255" indent="-228600" algn="just">
              <a:lnSpc>
                <a:spcPts val="2390"/>
              </a:lnSpc>
              <a:spcBef>
                <a:spcPts val="195"/>
              </a:spcBef>
              <a:buFont typeface="Symbol"/>
              <a:buChar char=""/>
              <a:tabLst>
                <a:tab pos="241300" algn="l"/>
              </a:tabLst>
            </a:pPr>
            <a:r>
              <a:rPr sz="2000" dirty="0">
                <a:latin typeface="Arial MT"/>
                <a:cs typeface="Arial MT"/>
              </a:rPr>
              <a:t>As the </a:t>
            </a:r>
            <a:r>
              <a:rPr sz="2000" spc="-5" dirty="0">
                <a:latin typeface="Arial MT"/>
                <a:cs typeface="Arial MT"/>
              </a:rPr>
              <a:t>technology </a:t>
            </a:r>
            <a:r>
              <a:rPr sz="2000" dirty="0">
                <a:latin typeface="Arial MT"/>
                <a:cs typeface="Arial MT"/>
              </a:rPr>
              <a:t>emerges,it is </a:t>
            </a:r>
            <a:r>
              <a:rPr sz="2000" spc="-5" dirty="0">
                <a:latin typeface="Arial MT"/>
                <a:cs typeface="Arial MT"/>
              </a:rPr>
              <a:t>possible </a:t>
            </a:r>
            <a:r>
              <a:rPr sz="2000" dirty="0">
                <a:latin typeface="Arial MT"/>
                <a:cs typeface="Arial MT"/>
              </a:rPr>
              <a:t>to </a:t>
            </a:r>
            <a:r>
              <a:rPr sz="2000" spc="-5" dirty="0">
                <a:latin typeface="Arial MT"/>
                <a:cs typeface="Arial MT"/>
              </a:rPr>
              <a:t>upgrade </a:t>
            </a:r>
            <a:r>
              <a:rPr sz="2000" dirty="0">
                <a:latin typeface="Arial MT"/>
                <a:cs typeface="Arial MT"/>
              </a:rPr>
              <a:t>the system and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be</a:t>
            </a:r>
            <a:r>
              <a:rPr sz="2000" dirty="0">
                <a:latin typeface="Arial MT"/>
                <a:cs typeface="Arial MT"/>
              </a:rPr>
              <a:t> adaptable 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discire </a:t>
            </a:r>
            <a:r>
              <a:rPr sz="2000" spc="-5" dirty="0">
                <a:latin typeface="Arial MT"/>
                <a:cs typeface="Arial MT"/>
              </a:rPr>
              <a:t>environment.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9691" y="8661654"/>
            <a:ext cx="20777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3545" algn="l"/>
                <a:tab pos="1456690" algn="l"/>
              </a:tabLst>
            </a:pPr>
            <a:r>
              <a:rPr sz="2000" dirty="0">
                <a:latin typeface="Arial MT"/>
                <a:cs typeface="Arial MT"/>
              </a:rPr>
              <a:t>be	improve	u</a:t>
            </a:r>
            <a:r>
              <a:rPr sz="2000" spc="5" dirty="0">
                <a:latin typeface="Arial MT"/>
                <a:cs typeface="Arial MT"/>
              </a:rPr>
              <a:t>s</a:t>
            </a:r>
            <a:r>
              <a:rPr sz="2000" dirty="0">
                <a:latin typeface="Arial MT"/>
                <a:cs typeface="Arial MT"/>
              </a:rPr>
              <a:t>i</a:t>
            </a:r>
            <a:r>
              <a:rPr sz="2000" spc="-15" dirty="0">
                <a:latin typeface="Arial MT"/>
                <a:cs typeface="Arial MT"/>
              </a:rPr>
              <a:t>n</a:t>
            </a:r>
            <a:r>
              <a:rPr sz="2000" dirty="0"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554" y="4015740"/>
            <a:ext cx="6001130" cy="94897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200"/>
              </a:spcBef>
              <a:buFont typeface="Symbol"/>
              <a:buChar char=""/>
              <a:tabLst>
                <a:tab pos="241300" algn="l"/>
                <a:tab pos="1090930" algn="l"/>
                <a:tab pos="1501775" algn="l"/>
                <a:tab pos="1983105" algn="l"/>
                <a:tab pos="2761615" algn="l"/>
                <a:tab pos="3766820" algn="l"/>
                <a:tab pos="5433695" algn="l"/>
              </a:tabLst>
            </a:pPr>
            <a:r>
              <a:rPr sz="2000" dirty="0">
                <a:latin typeface="Arial MT"/>
                <a:cs typeface="Arial MT"/>
              </a:rPr>
              <a:t>Based	on	the	fu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ure	s</a:t>
            </a:r>
            <a:r>
              <a:rPr sz="2000" spc="5" dirty="0">
                <a:latin typeface="Arial MT"/>
                <a:cs typeface="Arial MT"/>
              </a:rPr>
              <a:t>e</a:t>
            </a:r>
            <a:r>
              <a:rPr sz="2000" dirty="0">
                <a:latin typeface="Arial MT"/>
                <a:cs typeface="Arial MT"/>
              </a:rPr>
              <a:t>curity	i</a:t>
            </a:r>
            <a:r>
              <a:rPr sz="2000" spc="-10" dirty="0">
                <a:latin typeface="Arial MT"/>
                <a:cs typeface="Arial MT"/>
              </a:rPr>
              <a:t>s</a:t>
            </a:r>
            <a:r>
              <a:rPr sz="2000" dirty="0">
                <a:latin typeface="Arial MT"/>
                <a:cs typeface="Arial MT"/>
              </a:rPr>
              <a:t>s</a:t>
            </a:r>
            <a:r>
              <a:rPr sz="2000" spc="5" dirty="0">
                <a:latin typeface="Arial MT"/>
                <a:cs typeface="Arial MT"/>
              </a:rPr>
              <a:t>u</a:t>
            </a:r>
            <a:r>
              <a:rPr sz="2000" dirty="0">
                <a:latin typeface="Arial MT"/>
                <a:cs typeface="Arial MT"/>
              </a:rPr>
              <a:t>e</a:t>
            </a:r>
            <a:r>
              <a:rPr sz="2000" spc="-20" dirty="0">
                <a:latin typeface="Arial MT"/>
                <a:cs typeface="Arial MT"/>
              </a:rPr>
              <a:t>,</a:t>
            </a:r>
            <a:r>
              <a:rPr sz="2000" dirty="0">
                <a:latin typeface="Arial MT"/>
                <a:cs typeface="Arial MT"/>
              </a:rPr>
              <a:t>secu</a:t>
            </a:r>
            <a:r>
              <a:rPr sz="2000" spc="5" dirty="0">
                <a:latin typeface="Arial MT"/>
                <a:cs typeface="Arial MT"/>
              </a:rPr>
              <a:t>r</a:t>
            </a:r>
            <a:r>
              <a:rPr sz="2000" dirty="0">
                <a:latin typeface="Arial MT"/>
                <a:cs typeface="Arial MT"/>
              </a:rPr>
              <a:t>i</a:t>
            </a:r>
            <a:r>
              <a:rPr sz="2000" spc="-20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y	c</a:t>
            </a:r>
            <a:r>
              <a:rPr sz="2000" spc="5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n  emerging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technologies.</a:t>
            </a:r>
          </a:p>
          <a:p>
            <a:pPr marL="241300" indent="-228600">
              <a:lnSpc>
                <a:spcPct val="100000"/>
              </a:lnSpc>
              <a:spcBef>
                <a:spcPts val="30"/>
              </a:spcBef>
              <a:buFont typeface="Symbol"/>
              <a:buChar char=""/>
              <a:tabLst>
                <a:tab pos="241300" algn="l"/>
              </a:tabLst>
            </a:pPr>
            <a:r>
              <a:rPr sz="2000" dirty="0">
                <a:latin typeface="Arial MT"/>
                <a:cs typeface="Arial MT"/>
              </a:rPr>
              <a:t>Sub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admin</a:t>
            </a:r>
            <a:r>
              <a:rPr sz="2000" spc="-5" dirty="0">
                <a:latin typeface="Arial MT"/>
                <a:cs typeface="Arial MT"/>
              </a:rPr>
              <a:t> module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added.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9442" y="407027"/>
            <a:ext cx="1731010" cy="77279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pc="-5" dirty="0"/>
              <a:t>Chapter</a:t>
            </a:r>
            <a:r>
              <a:rPr spc="-60" dirty="0"/>
              <a:t> </a:t>
            </a:r>
            <a:r>
              <a:rPr spc="-10" dirty="0"/>
              <a:t>11</a:t>
            </a:r>
          </a:p>
          <a:p>
            <a:pPr marL="151130">
              <a:lnSpc>
                <a:spcPct val="100000"/>
              </a:lnSpc>
              <a:spcBef>
                <a:spcPts val="160"/>
              </a:spcBef>
            </a:pPr>
            <a:r>
              <a:rPr sz="2000" dirty="0"/>
              <a:t>Conclusion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41808" y="1811782"/>
            <a:ext cx="8168640" cy="40728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marR="5715" indent="-228600" algn="just">
              <a:lnSpc>
                <a:spcPts val="2380"/>
              </a:lnSpc>
              <a:spcBef>
                <a:spcPts val="200"/>
              </a:spcBef>
              <a:buFont typeface="Symbol"/>
              <a:buChar char=""/>
              <a:tabLst>
                <a:tab pos="241300" algn="l"/>
              </a:tabLst>
            </a:pPr>
            <a:r>
              <a:rPr sz="2000" dirty="0">
                <a:latin typeface="Arial MT"/>
                <a:cs typeface="Arial MT"/>
              </a:rPr>
              <a:t>This </a:t>
            </a:r>
            <a:r>
              <a:rPr sz="2000" spc="-5" dirty="0">
                <a:latin typeface="Arial MT"/>
                <a:cs typeface="Arial MT"/>
              </a:rPr>
              <a:t>“Library Management </a:t>
            </a:r>
            <a:r>
              <a:rPr sz="2000" dirty="0">
                <a:latin typeface="Arial MT"/>
                <a:cs typeface="Arial MT"/>
              </a:rPr>
              <a:t>System” </a:t>
            </a:r>
            <a:r>
              <a:rPr sz="2000" spc="-5" dirty="0">
                <a:latin typeface="Arial MT"/>
                <a:cs typeface="Arial MT"/>
              </a:rPr>
              <a:t>has been </a:t>
            </a:r>
            <a:r>
              <a:rPr sz="2000" dirty="0">
                <a:latin typeface="Arial MT"/>
                <a:cs typeface="Arial MT"/>
              </a:rPr>
              <a:t>computed sucefully </a:t>
            </a:r>
            <a:r>
              <a:rPr sz="2000" spc="-5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was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also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tested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successfully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by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tacking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“test</a:t>
            </a:r>
            <a:r>
              <a:rPr sz="2000" dirty="0">
                <a:latin typeface="Arial MT"/>
                <a:cs typeface="Arial MT"/>
              </a:rPr>
              <a:t> cases”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.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user </a:t>
            </a:r>
            <a:r>
              <a:rPr sz="2000" dirty="0">
                <a:latin typeface="Arial MT"/>
                <a:cs typeface="Arial MT"/>
              </a:rPr>
              <a:t> friendly,and </a:t>
            </a:r>
            <a:r>
              <a:rPr sz="2000" spc="-5" dirty="0">
                <a:latin typeface="Arial MT"/>
                <a:cs typeface="Arial MT"/>
              </a:rPr>
              <a:t>has </a:t>
            </a:r>
            <a:r>
              <a:rPr sz="2000" dirty="0">
                <a:latin typeface="Arial MT"/>
                <a:cs typeface="Arial MT"/>
              </a:rPr>
              <a:t>required option, </a:t>
            </a:r>
            <a:r>
              <a:rPr sz="2000" spc="-5" dirty="0">
                <a:latin typeface="Arial MT"/>
                <a:cs typeface="Arial MT"/>
              </a:rPr>
              <a:t>which </a:t>
            </a:r>
            <a:r>
              <a:rPr sz="2000" dirty="0">
                <a:latin typeface="Arial MT"/>
                <a:cs typeface="Arial MT"/>
              </a:rPr>
              <a:t>can be </a:t>
            </a:r>
            <a:r>
              <a:rPr sz="2000" spc="-5" dirty="0">
                <a:latin typeface="Arial MT"/>
                <a:cs typeface="Arial MT"/>
              </a:rPr>
              <a:t>ultilzed </a:t>
            </a:r>
            <a:r>
              <a:rPr sz="2000" dirty="0">
                <a:latin typeface="Arial MT"/>
                <a:cs typeface="Arial MT"/>
              </a:rPr>
              <a:t>by the user ton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perform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desired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operation.</a:t>
            </a:r>
            <a:endParaRPr sz="2000">
              <a:latin typeface="Arial MT"/>
              <a:cs typeface="Arial MT"/>
            </a:endParaRPr>
          </a:p>
          <a:p>
            <a:pPr marL="241300" marR="5080" indent="-228600" algn="just">
              <a:lnSpc>
                <a:spcPts val="2380"/>
              </a:lnSpc>
              <a:spcBef>
                <a:spcPts val="120"/>
              </a:spcBef>
              <a:buFont typeface="Symbol"/>
              <a:buChar char=""/>
              <a:tabLst>
                <a:tab pos="241300" algn="l"/>
              </a:tabLst>
            </a:pPr>
            <a:r>
              <a:rPr sz="2000" dirty="0">
                <a:latin typeface="Arial MT"/>
                <a:cs typeface="Arial MT"/>
              </a:rPr>
              <a:t>The software is developed using php as front end and mysql </a:t>
            </a:r>
            <a:r>
              <a:rPr sz="2000" spc="-5" dirty="0">
                <a:latin typeface="Arial MT"/>
                <a:cs typeface="Arial MT"/>
              </a:rPr>
              <a:t>as </a:t>
            </a:r>
            <a:r>
              <a:rPr sz="2000" dirty="0">
                <a:latin typeface="Arial MT"/>
                <a:cs typeface="Arial MT"/>
              </a:rPr>
              <a:t>back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end windows </a:t>
            </a:r>
            <a:r>
              <a:rPr sz="2000" spc="-5" dirty="0">
                <a:latin typeface="Arial MT"/>
                <a:cs typeface="Arial MT"/>
              </a:rPr>
              <a:t>environment.the goles that </a:t>
            </a:r>
            <a:r>
              <a:rPr sz="2000" dirty="0">
                <a:latin typeface="Arial MT"/>
                <a:cs typeface="Arial MT"/>
              </a:rPr>
              <a:t>are </a:t>
            </a:r>
            <a:r>
              <a:rPr sz="2000" spc="-5" dirty="0">
                <a:latin typeface="Arial MT"/>
                <a:cs typeface="Arial MT"/>
              </a:rPr>
              <a:t>achieved </a:t>
            </a:r>
            <a:r>
              <a:rPr sz="2000" dirty="0">
                <a:latin typeface="Arial MT"/>
                <a:cs typeface="Arial MT"/>
              </a:rPr>
              <a:t>by the </a:t>
            </a:r>
            <a:r>
              <a:rPr sz="2000" spc="-5" dirty="0">
                <a:latin typeface="Arial MT"/>
                <a:cs typeface="Arial MT"/>
              </a:rPr>
              <a:t>software </a:t>
            </a:r>
            <a:r>
              <a:rPr sz="2000" dirty="0">
                <a:latin typeface="Arial MT"/>
                <a:cs typeface="Arial MT"/>
              </a:rPr>
              <a:t> are:</a:t>
            </a:r>
            <a:endParaRPr sz="2000">
              <a:latin typeface="Arial MT"/>
              <a:cs typeface="Arial MT"/>
            </a:endParaRPr>
          </a:p>
          <a:p>
            <a:pPr marL="241300" indent="-228600" algn="just">
              <a:lnSpc>
                <a:spcPct val="100000"/>
              </a:lnSpc>
              <a:spcBef>
                <a:spcPts val="20"/>
              </a:spcBef>
              <a:buFont typeface="Symbol"/>
              <a:buChar char=""/>
              <a:tabLst>
                <a:tab pos="241300" algn="l"/>
              </a:tabLst>
            </a:pPr>
            <a:r>
              <a:rPr sz="2000" dirty="0">
                <a:latin typeface="Arial MT"/>
                <a:cs typeface="Arial MT"/>
              </a:rPr>
              <a:t>Optimum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utilzetion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sources.</a:t>
            </a:r>
            <a:endParaRPr sz="20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20"/>
              </a:spcBef>
              <a:buFont typeface="Symbol"/>
              <a:buChar char=""/>
              <a:tabLst>
                <a:tab pos="699135" algn="l"/>
              </a:tabLst>
            </a:pPr>
            <a:r>
              <a:rPr sz="2000" dirty="0">
                <a:latin typeface="Arial MT"/>
                <a:cs typeface="Arial MT"/>
              </a:rPr>
              <a:t>Efficient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management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records.</a:t>
            </a:r>
            <a:endParaRPr sz="20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10"/>
              </a:spcBef>
              <a:buFont typeface="Symbol"/>
              <a:buChar char=""/>
              <a:tabLst>
                <a:tab pos="699135" algn="l"/>
              </a:tabLst>
            </a:pPr>
            <a:r>
              <a:rPr sz="2000" dirty="0">
                <a:latin typeface="Arial MT"/>
                <a:cs typeface="Arial MT"/>
              </a:rPr>
              <a:t>Simplification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operations.</a:t>
            </a:r>
            <a:endParaRPr sz="20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05"/>
              </a:spcBef>
              <a:buFont typeface="Symbol"/>
              <a:buChar char=""/>
              <a:tabLst>
                <a:tab pos="699135" algn="l"/>
              </a:tabLst>
            </a:pPr>
            <a:r>
              <a:rPr sz="2000" dirty="0">
                <a:latin typeface="Arial MT"/>
                <a:cs typeface="Arial MT"/>
              </a:rPr>
              <a:t>Less </a:t>
            </a:r>
            <a:r>
              <a:rPr sz="2000" spc="-5" dirty="0">
                <a:latin typeface="Arial MT"/>
                <a:cs typeface="Arial MT"/>
              </a:rPr>
              <a:t>processing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getting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required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information.</a:t>
            </a:r>
            <a:endParaRPr sz="20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10"/>
              </a:spcBef>
              <a:buFont typeface="Symbol"/>
              <a:buChar char=""/>
              <a:tabLst>
                <a:tab pos="699135" algn="l"/>
              </a:tabLst>
            </a:pPr>
            <a:r>
              <a:rPr sz="2000" dirty="0">
                <a:latin typeface="Arial MT"/>
                <a:cs typeface="Arial MT"/>
              </a:rPr>
              <a:t>User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friendly.</a:t>
            </a:r>
            <a:endParaRPr sz="20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20"/>
              </a:spcBef>
              <a:buFont typeface="Symbol"/>
              <a:buChar char=""/>
              <a:tabLst>
                <a:tab pos="699135" algn="l"/>
              </a:tabLst>
            </a:pPr>
            <a:r>
              <a:rPr sz="2000" dirty="0">
                <a:latin typeface="Arial MT"/>
                <a:cs typeface="Arial MT"/>
              </a:rPr>
              <a:t>Portable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dirty="0">
                <a:latin typeface="Arial MT"/>
                <a:cs typeface="Arial MT"/>
              </a:rPr>
              <a:t> flexible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further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enhancement.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" y="3190366"/>
            <a:ext cx="8600440" cy="4206875"/>
          </a:xfrm>
          <a:custGeom>
            <a:avLst/>
            <a:gdLst/>
            <a:ahLst/>
            <a:cxnLst/>
            <a:rect l="l" t="t" r="r" b="b"/>
            <a:pathLst>
              <a:path w="8600440" h="4206875">
                <a:moveTo>
                  <a:pt x="8599932" y="3915486"/>
                </a:moveTo>
                <a:lnTo>
                  <a:pt x="0" y="3915486"/>
                </a:lnTo>
                <a:lnTo>
                  <a:pt x="0" y="4206875"/>
                </a:lnTo>
                <a:lnTo>
                  <a:pt x="8599932" y="4206875"/>
                </a:lnTo>
                <a:lnTo>
                  <a:pt x="8599932" y="3915486"/>
                </a:lnTo>
                <a:close/>
              </a:path>
              <a:path w="8600440" h="4206875">
                <a:moveTo>
                  <a:pt x="8599932" y="1228356"/>
                </a:moveTo>
                <a:lnTo>
                  <a:pt x="0" y="1228356"/>
                </a:lnTo>
                <a:lnTo>
                  <a:pt x="0" y="1519428"/>
                </a:lnTo>
                <a:lnTo>
                  <a:pt x="0" y="1811985"/>
                </a:lnTo>
                <a:lnTo>
                  <a:pt x="0" y="3915410"/>
                </a:lnTo>
                <a:lnTo>
                  <a:pt x="8599932" y="3915410"/>
                </a:lnTo>
                <a:lnTo>
                  <a:pt x="8599932" y="1519428"/>
                </a:lnTo>
                <a:lnTo>
                  <a:pt x="8599932" y="1228356"/>
                </a:lnTo>
                <a:close/>
              </a:path>
              <a:path w="8600440" h="4206875">
                <a:moveTo>
                  <a:pt x="8599932" y="0"/>
                </a:moveTo>
                <a:lnTo>
                  <a:pt x="0" y="0"/>
                </a:lnTo>
                <a:lnTo>
                  <a:pt x="0" y="291084"/>
                </a:lnTo>
                <a:lnTo>
                  <a:pt x="0" y="643128"/>
                </a:lnTo>
                <a:lnTo>
                  <a:pt x="0" y="935736"/>
                </a:lnTo>
                <a:lnTo>
                  <a:pt x="0" y="1228344"/>
                </a:lnTo>
                <a:lnTo>
                  <a:pt x="8599932" y="1228344"/>
                </a:lnTo>
                <a:lnTo>
                  <a:pt x="8599932" y="935736"/>
                </a:lnTo>
                <a:lnTo>
                  <a:pt x="8599932" y="643128"/>
                </a:lnTo>
                <a:lnTo>
                  <a:pt x="8599932" y="291084"/>
                </a:lnTo>
                <a:lnTo>
                  <a:pt x="8599932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207" y="415544"/>
            <a:ext cx="8577580" cy="6860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8519">
              <a:lnSpc>
                <a:spcPts val="235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Front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Servlets,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HTML,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Java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script.</a:t>
            </a:r>
          </a:p>
          <a:p>
            <a:pPr marL="858519">
              <a:lnSpc>
                <a:spcPts val="2350"/>
              </a:lnSpc>
            </a:pPr>
            <a:r>
              <a:rPr sz="2000" dirty="0">
                <a:latin typeface="Arial MT"/>
                <a:cs typeface="Arial MT"/>
              </a:rPr>
              <a:t>Back End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Access,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Apache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Tomcat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server.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Arial MT"/>
              <a:cs typeface="Arial MT"/>
            </a:endParaRPr>
          </a:p>
          <a:p>
            <a:pPr marL="1114425" lvl="1" indent="-593725">
              <a:lnSpc>
                <a:spcPct val="100000"/>
              </a:lnSpc>
              <a:buAutoNum type="arabicPeriod" startAt="6"/>
              <a:tabLst>
                <a:tab pos="1114425" algn="l"/>
                <a:tab pos="1115060" algn="l"/>
              </a:tabLst>
            </a:pPr>
            <a:r>
              <a:rPr sz="2400" b="1" spc="-5" dirty="0">
                <a:latin typeface="Arial"/>
                <a:cs typeface="Arial"/>
              </a:rPr>
              <a:t>Assumptions:</a:t>
            </a: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AutoNum type="arabicPeriod" startAt="6"/>
            </a:pPr>
            <a:endParaRPr sz="2450" dirty="0">
              <a:latin typeface="Arial"/>
              <a:cs typeface="Arial"/>
            </a:endParaRPr>
          </a:p>
          <a:p>
            <a:pPr marL="998855" marR="2472055" lvl="2" indent="-212725">
              <a:lnSpc>
                <a:spcPts val="2290"/>
              </a:lnSpc>
              <a:buChar char="•"/>
              <a:tabLst>
                <a:tab pos="941705" algn="l"/>
              </a:tabLst>
            </a:pP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application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convert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manual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application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online </a:t>
            </a:r>
            <a:r>
              <a:rPr sz="2000" spc="-5" dirty="0">
                <a:latin typeface="Arial MT"/>
                <a:cs typeface="Arial MT"/>
              </a:rPr>
              <a:t>application.</a:t>
            </a:r>
            <a:endParaRPr sz="2000" dirty="0">
              <a:latin typeface="Arial MT"/>
              <a:cs typeface="Arial MT"/>
            </a:endParaRPr>
          </a:p>
          <a:p>
            <a:pPr marL="941069" lvl="2" indent="-154940">
              <a:lnSpc>
                <a:spcPts val="2200"/>
              </a:lnSpc>
              <a:buChar char="•"/>
              <a:tabLst>
                <a:tab pos="941705" algn="l"/>
              </a:tabLst>
            </a:pPr>
            <a:r>
              <a:rPr sz="2000" dirty="0">
                <a:latin typeface="Arial MT"/>
                <a:cs typeface="Arial MT"/>
              </a:rPr>
              <a:t>Customized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will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this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application.</a:t>
            </a:r>
            <a:endParaRPr sz="2000" dirty="0">
              <a:latin typeface="Arial MT"/>
              <a:cs typeface="Arial MT"/>
            </a:endParaRPr>
          </a:p>
          <a:p>
            <a:pPr marL="941069" lvl="2" indent="-154940">
              <a:lnSpc>
                <a:spcPts val="2355"/>
              </a:lnSpc>
              <a:buChar char="•"/>
              <a:tabLst>
                <a:tab pos="941705" algn="l"/>
              </a:tabLst>
            </a:pPr>
            <a:r>
              <a:rPr sz="2000" dirty="0">
                <a:latin typeface="Arial MT"/>
                <a:cs typeface="Arial MT"/>
              </a:rPr>
              <a:t>User</a:t>
            </a:r>
            <a:r>
              <a:rPr sz="2000" spc="-5" dirty="0">
                <a:latin typeface="Arial MT"/>
                <a:cs typeface="Arial MT"/>
              </a:rPr>
              <a:t> does</a:t>
            </a:r>
            <a:r>
              <a:rPr sz="2000" dirty="0">
                <a:latin typeface="Arial MT"/>
                <a:cs typeface="Arial MT"/>
              </a:rPr>
              <a:t> not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have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right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enter</a:t>
            </a:r>
            <a:r>
              <a:rPr sz="2000" dirty="0">
                <a:latin typeface="Arial MT"/>
                <a:cs typeface="Arial MT"/>
              </a:rPr>
              <a:t> information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about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books.</a:t>
            </a:r>
          </a:p>
          <a:p>
            <a:pPr lvl="2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850" dirty="0">
              <a:latin typeface="Arial MT"/>
              <a:cs typeface="Arial MT"/>
            </a:endParaRPr>
          </a:p>
          <a:p>
            <a:pPr marL="852169" lvl="1" indent="-457834">
              <a:lnSpc>
                <a:spcPct val="100000"/>
              </a:lnSpc>
              <a:buFont typeface="Times New Roman"/>
              <a:buAutoNum type="arabicPeriod" startAt="6"/>
              <a:tabLst>
                <a:tab pos="852805" algn="l"/>
              </a:tabLst>
            </a:pPr>
            <a:r>
              <a:rPr sz="2400" b="1" spc="-5" dirty="0">
                <a:latin typeface="Arial"/>
                <a:cs typeface="Arial"/>
              </a:rPr>
              <a:t>Overview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12700" marR="193040" indent="845819" algn="just">
              <a:lnSpc>
                <a:spcPct val="95800"/>
              </a:lnSpc>
              <a:spcBef>
                <a:spcPts val="2325"/>
              </a:spcBef>
            </a:pPr>
            <a:r>
              <a:rPr sz="2000" dirty="0">
                <a:latin typeface="Arial MT"/>
                <a:cs typeface="Arial MT"/>
              </a:rPr>
              <a:t>Project </a:t>
            </a:r>
            <a:r>
              <a:rPr sz="2000" spc="-5" dirty="0">
                <a:latin typeface="Arial MT"/>
                <a:cs typeface="Arial MT"/>
              </a:rPr>
              <a:t>is related to </a:t>
            </a:r>
            <a:r>
              <a:rPr sz="2000" dirty="0">
                <a:latin typeface="Arial MT"/>
                <a:cs typeface="Arial MT"/>
              </a:rPr>
              <a:t>library </a:t>
            </a:r>
            <a:r>
              <a:rPr sz="2000" spc="-5" dirty="0">
                <a:latin typeface="Arial MT"/>
                <a:cs typeface="Arial MT"/>
              </a:rPr>
              <a:t>management which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provides </a:t>
            </a:r>
            <a:r>
              <a:rPr sz="2000" dirty="0">
                <a:latin typeface="Arial MT"/>
                <a:cs typeface="Arial MT"/>
              </a:rPr>
              <a:t>reading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services to </a:t>
            </a:r>
            <a:r>
              <a:rPr sz="2000" dirty="0">
                <a:latin typeface="Arial MT"/>
                <a:cs typeface="Arial MT"/>
              </a:rPr>
              <a:t>its members. Any person </a:t>
            </a:r>
            <a:r>
              <a:rPr sz="2000" spc="-5" dirty="0">
                <a:latin typeface="Arial MT"/>
                <a:cs typeface="Arial MT"/>
              </a:rPr>
              <a:t>can </a:t>
            </a:r>
            <a:r>
              <a:rPr sz="2000" dirty="0">
                <a:latin typeface="Arial MT"/>
                <a:cs typeface="Arial MT"/>
              </a:rPr>
              <a:t>be </a:t>
            </a:r>
            <a:r>
              <a:rPr sz="2000" spc="-5" dirty="0">
                <a:latin typeface="Arial MT"/>
                <a:cs typeface="Arial MT"/>
              </a:rPr>
              <a:t>come </a:t>
            </a:r>
            <a:r>
              <a:rPr sz="2000" dirty="0">
                <a:latin typeface="Arial MT"/>
                <a:cs typeface="Arial MT"/>
              </a:rPr>
              <a:t>a member of the library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 </a:t>
            </a:r>
            <a:r>
              <a:rPr sz="2000" spc="-5" dirty="0">
                <a:latin typeface="Arial MT"/>
                <a:cs typeface="Arial MT"/>
              </a:rPr>
              <a:t>filling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prescribed form. </a:t>
            </a:r>
            <a:r>
              <a:rPr sz="2000" dirty="0">
                <a:latin typeface="Arial MT"/>
                <a:cs typeface="Arial MT"/>
              </a:rPr>
              <a:t>They can </a:t>
            </a:r>
            <a:r>
              <a:rPr sz="2000" spc="-5" dirty="0">
                <a:latin typeface="Arial MT"/>
                <a:cs typeface="Arial MT"/>
              </a:rPr>
              <a:t>get </a:t>
            </a:r>
            <a:r>
              <a:rPr sz="2000" dirty="0">
                <a:latin typeface="Arial MT"/>
                <a:cs typeface="Arial MT"/>
              </a:rPr>
              <a:t>the book issued, so that they cab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take</a:t>
            </a:r>
            <a:r>
              <a:rPr sz="2000" spc="-5" dirty="0">
                <a:latin typeface="Arial MT"/>
                <a:cs typeface="Arial MT"/>
              </a:rPr>
              <a:t> home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return</a:t>
            </a:r>
            <a:r>
              <a:rPr sz="2000" spc="-5" dirty="0">
                <a:latin typeface="Arial MT"/>
                <a:cs typeface="Arial MT"/>
              </a:rPr>
              <a:t> them.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Arial MT"/>
              <a:cs typeface="Arial MT"/>
            </a:endParaRPr>
          </a:p>
          <a:p>
            <a:pPr marL="802005" lvl="1" indent="-509905">
              <a:lnSpc>
                <a:spcPct val="100000"/>
              </a:lnSpc>
              <a:buAutoNum type="arabicPeriod" startAt="8"/>
              <a:tabLst>
                <a:tab pos="802640" algn="l"/>
              </a:tabLst>
            </a:pPr>
            <a:r>
              <a:rPr sz="2400" b="1" dirty="0">
                <a:latin typeface="Arial"/>
                <a:cs typeface="Arial"/>
              </a:rPr>
              <a:t>Functionality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876935" lvl="2" indent="-161290">
              <a:lnSpc>
                <a:spcPts val="2350"/>
              </a:lnSpc>
              <a:spcBef>
                <a:spcPts val="2200"/>
              </a:spcBef>
              <a:buChar char="•"/>
              <a:tabLst>
                <a:tab pos="877569" algn="l"/>
              </a:tabLst>
            </a:pPr>
            <a:r>
              <a:rPr sz="2000" dirty="0">
                <a:latin typeface="Arial MT"/>
                <a:cs typeface="Arial MT"/>
              </a:rPr>
              <a:t>Online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membership.</a:t>
            </a:r>
            <a:endParaRPr sz="2000" dirty="0">
              <a:latin typeface="Arial MT"/>
              <a:cs typeface="Arial MT"/>
            </a:endParaRPr>
          </a:p>
          <a:p>
            <a:pPr marL="876935" lvl="2" indent="-161290">
              <a:lnSpc>
                <a:spcPts val="2350"/>
              </a:lnSpc>
              <a:buChar char="•"/>
              <a:tabLst>
                <a:tab pos="877569" algn="l"/>
              </a:tabLst>
            </a:pPr>
            <a:r>
              <a:rPr sz="2000" dirty="0">
                <a:latin typeface="Arial MT"/>
                <a:cs typeface="Arial MT"/>
              </a:rPr>
              <a:t>Keeps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track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issues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5" dirty="0">
                <a:latin typeface="Arial MT"/>
                <a:cs typeface="Arial MT"/>
              </a:rPr>
              <a:t> submission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books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.</a:t>
            </a:r>
          </a:p>
          <a:p>
            <a:pPr>
              <a:lnSpc>
                <a:spcPct val="100000"/>
              </a:lnSpc>
            </a:pP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C0279-CB14-725A-F1B8-09EBE02D332F}"/>
              </a:ext>
            </a:extLst>
          </p:cNvPr>
          <p:cNvSpPr txBox="1"/>
          <p:nvPr/>
        </p:nvSpPr>
        <p:spPr>
          <a:xfrm>
            <a:off x="2895600" y="304800"/>
            <a:ext cx="434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lang="en-IN" sz="1800" b="1" spc="-5" dirty="0">
                <a:latin typeface="Arial"/>
                <a:cs typeface="Arial"/>
              </a:rPr>
              <a:t>Chapter</a:t>
            </a:r>
            <a:r>
              <a:rPr lang="en-IN" sz="1800" b="1" spc="-55" dirty="0">
                <a:latin typeface="Arial"/>
                <a:cs typeface="Arial"/>
              </a:rPr>
              <a:t> </a:t>
            </a:r>
            <a:r>
              <a:rPr lang="en-IN" sz="1800" b="1" spc="-5" dirty="0">
                <a:latin typeface="Arial"/>
                <a:cs typeface="Arial"/>
              </a:rPr>
              <a:t>12</a:t>
            </a:r>
            <a:endParaRPr lang="en-IN" sz="18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F8D45-FE1C-73AF-B678-EC77D7CD9249}"/>
              </a:ext>
            </a:extLst>
          </p:cNvPr>
          <p:cNvSpPr txBox="1"/>
          <p:nvPr/>
        </p:nvSpPr>
        <p:spPr>
          <a:xfrm>
            <a:off x="2743200" y="914400"/>
            <a:ext cx="377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">
              <a:lnSpc>
                <a:spcPct val="100000"/>
              </a:lnSpc>
              <a:spcBef>
                <a:spcPts val="155"/>
              </a:spcBef>
            </a:pPr>
            <a:r>
              <a:rPr lang="en-IN" sz="1800" b="1" dirty="0">
                <a:latin typeface="Arial"/>
                <a:cs typeface="Arial"/>
              </a:rPr>
              <a:t>Bibliography</a:t>
            </a:r>
            <a:endParaRPr lang="en-IN" sz="18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5DB00-2359-DF6E-C263-EE6E15E93D9A}"/>
              </a:ext>
            </a:extLst>
          </p:cNvPr>
          <p:cNvSpPr txBox="1"/>
          <p:nvPr/>
        </p:nvSpPr>
        <p:spPr>
          <a:xfrm>
            <a:off x="76200" y="2819400"/>
            <a:ext cx="643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Website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A6F64-13C1-3FE7-1238-A23D3F18EE85}"/>
              </a:ext>
            </a:extLst>
          </p:cNvPr>
          <p:cNvSpPr txBox="1"/>
          <p:nvPr/>
        </p:nvSpPr>
        <p:spPr>
          <a:xfrm>
            <a:off x="76200" y="3657600"/>
            <a:ext cx="6438900" cy="94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22860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lang="en-IN"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www.books.com</a:t>
            </a:r>
            <a:endParaRPr lang="en-IN" sz="1800" dirty="0">
              <a:latin typeface="Arial"/>
              <a:cs typeface="Arial"/>
            </a:endParaRPr>
          </a:p>
          <a:p>
            <a:pPr marL="469900" indent="-228600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buFont typeface="Symbol"/>
              <a:buChar char=""/>
              <a:tabLst>
                <a:tab pos="469900" algn="l"/>
              </a:tabLst>
            </a:pPr>
            <a:r>
              <a:rPr lang="en-IN" sz="18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www.Google.com</a:t>
            </a:r>
            <a:endParaRPr lang="en-IN" sz="1800" dirty="0">
              <a:latin typeface="Arial"/>
              <a:cs typeface="Arial"/>
            </a:endParaRPr>
          </a:p>
          <a:p>
            <a:pPr marL="469900" indent="-228600">
              <a:lnSpc>
                <a:spcPct val="100000"/>
              </a:lnSpc>
              <a:spcBef>
                <a:spcPts val="110"/>
              </a:spcBef>
              <a:buFont typeface="Symbol"/>
              <a:buChar char=""/>
              <a:tabLst>
                <a:tab pos="469900" algn="l"/>
              </a:tabLst>
            </a:pPr>
            <a:r>
              <a:rPr lang="en-IN"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www.librarywala.com</a:t>
            </a:r>
            <a:endParaRPr lang="en-IN"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" y="3810000"/>
            <a:ext cx="8153400" cy="18442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8415" marR="5080" indent="-6350" algn="just">
              <a:lnSpc>
                <a:spcPct val="99000"/>
              </a:lnSpc>
              <a:spcBef>
                <a:spcPts val="125"/>
              </a:spcBef>
            </a:pPr>
            <a:r>
              <a:rPr sz="2000" dirty="0">
                <a:latin typeface="Arial MT"/>
                <a:cs typeface="Arial MT"/>
              </a:rPr>
              <a:t>To explain </a:t>
            </a:r>
            <a:r>
              <a:rPr sz="2000" spc="-5" dirty="0">
                <a:latin typeface="Arial MT"/>
                <a:cs typeface="Arial MT"/>
              </a:rPr>
              <a:t>why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software </a:t>
            </a:r>
            <a:r>
              <a:rPr sz="2000" dirty="0">
                <a:latin typeface="Arial MT"/>
                <a:cs typeface="Arial MT"/>
              </a:rPr>
              <a:t>development </a:t>
            </a:r>
            <a:r>
              <a:rPr sz="2000" spc="-5" dirty="0">
                <a:latin typeface="Arial MT"/>
                <a:cs typeface="Arial MT"/>
              </a:rPr>
              <a:t>life cycle </a:t>
            </a:r>
            <a:r>
              <a:rPr sz="2000" dirty="0">
                <a:latin typeface="Arial MT"/>
                <a:cs typeface="Arial MT"/>
              </a:rPr>
              <a:t>is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important,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let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mention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imposes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structure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upon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complex development </a:t>
            </a:r>
            <a:r>
              <a:rPr sz="2000" dirty="0">
                <a:latin typeface="Arial MT"/>
                <a:cs typeface="Arial MT"/>
              </a:rPr>
              <a:t>process. </a:t>
            </a:r>
            <a:r>
              <a:rPr sz="2000" spc="-5" dirty="0">
                <a:latin typeface="Arial MT"/>
                <a:cs typeface="Arial MT"/>
              </a:rPr>
              <a:t>Looking </a:t>
            </a:r>
            <a:r>
              <a:rPr sz="2000" dirty="0">
                <a:latin typeface="Arial MT"/>
                <a:cs typeface="Arial MT"/>
              </a:rPr>
              <a:t>at the </a:t>
            </a:r>
            <a:r>
              <a:rPr sz="2000" spc="-5" dirty="0">
                <a:latin typeface="Arial MT"/>
                <a:cs typeface="Arial MT"/>
              </a:rPr>
              <a:t>entire </a:t>
            </a:r>
            <a:r>
              <a:rPr sz="2000" dirty="0">
                <a:latin typeface="Arial MT"/>
                <a:cs typeface="Arial MT"/>
              </a:rPr>
              <a:t> goal </a:t>
            </a:r>
            <a:r>
              <a:rPr sz="2000" spc="-5" dirty="0">
                <a:latin typeface="Arial MT"/>
                <a:cs typeface="Arial MT"/>
              </a:rPr>
              <a:t>might </a:t>
            </a:r>
            <a:r>
              <a:rPr sz="2000" dirty="0">
                <a:latin typeface="Arial MT"/>
                <a:cs typeface="Arial MT"/>
              </a:rPr>
              <a:t>be quite </a:t>
            </a:r>
            <a:r>
              <a:rPr sz="2000" spc="-5" dirty="0">
                <a:latin typeface="Arial MT"/>
                <a:cs typeface="Arial MT"/>
              </a:rPr>
              <a:t>overwhelming. Thus, </a:t>
            </a:r>
            <a:r>
              <a:rPr sz="2000" dirty="0">
                <a:latin typeface="Arial MT"/>
                <a:cs typeface="Arial MT"/>
              </a:rPr>
              <a:t>splitting it </a:t>
            </a:r>
            <a:r>
              <a:rPr sz="2000" spc="-5" dirty="0">
                <a:latin typeface="Arial MT"/>
                <a:cs typeface="Arial MT"/>
              </a:rPr>
              <a:t>into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smaller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feasible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goals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makes</a:t>
            </a:r>
            <a:r>
              <a:rPr sz="2000" dirty="0">
                <a:latin typeface="Arial MT"/>
                <a:cs typeface="Arial MT"/>
              </a:rPr>
              <a:t> 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whole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task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more </a:t>
            </a:r>
            <a:r>
              <a:rPr sz="2000" dirty="0">
                <a:latin typeface="Arial MT"/>
                <a:cs typeface="Arial MT"/>
              </a:rPr>
              <a:t> approachable and flexible, </a:t>
            </a:r>
            <a:r>
              <a:rPr sz="2000" spc="-5" dirty="0">
                <a:latin typeface="Arial MT"/>
                <a:cs typeface="Arial MT"/>
              </a:rPr>
              <a:t>provides</a:t>
            </a:r>
            <a:r>
              <a:rPr sz="2000" dirty="0">
                <a:latin typeface="Arial MT"/>
                <a:cs typeface="Arial MT"/>
              </a:rPr>
              <a:t> an opportunity to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alter</a:t>
            </a:r>
            <a:r>
              <a:rPr sz="2000" spc="-5" dirty="0">
                <a:latin typeface="Arial MT"/>
                <a:cs typeface="Arial MT"/>
              </a:rPr>
              <a:t> the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final</a:t>
            </a:r>
            <a:r>
              <a:rPr sz="2000" dirty="0">
                <a:latin typeface="Arial MT"/>
                <a:cs typeface="Arial MT"/>
              </a:rPr>
              <a:t> outcome 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9C3A6-0270-7BC1-16E0-7CD72E2DEA4F}"/>
              </a:ext>
            </a:extLst>
          </p:cNvPr>
          <p:cNvSpPr txBox="1"/>
          <p:nvPr/>
        </p:nvSpPr>
        <p:spPr>
          <a:xfrm>
            <a:off x="1524000" y="304801"/>
            <a:ext cx="4955627" cy="1290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27455" algn="ctr">
              <a:lnSpc>
                <a:spcPct val="100000"/>
              </a:lnSpc>
              <a:spcBef>
                <a:spcPts val="1925"/>
              </a:spcBef>
            </a:pPr>
            <a:r>
              <a:rPr lang="en-IN" sz="2400" b="1" spc="-5" dirty="0">
                <a:latin typeface="Arial"/>
                <a:cs typeface="Arial"/>
              </a:rPr>
              <a:t>Chapter</a:t>
            </a:r>
            <a:r>
              <a:rPr lang="en-IN" sz="2400" b="1" spc="-35" dirty="0">
                <a:latin typeface="Arial"/>
                <a:cs typeface="Arial"/>
              </a:rPr>
              <a:t> </a:t>
            </a:r>
            <a:r>
              <a:rPr lang="en-IN" sz="2400" b="1" dirty="0">
                <a:latin typeface="Arial"/>
                <a:cs typeface="Arial"/>
              </a:rPr>
              <a:t>2</a:t>
            </a:r>
          </a:p>
          <a:p>
            <a:pPr marR="1227455" algn="ctr">
              <a:lnSpc>
                <a:spcPct val="100000"/>
              </a:lnSpc>
              <a:spcBef>
                <a:spcPts val="1925"/>
              </a:spcBef>
            </a:pPr>
            <a:r>
              <a:rPr lang="en-IN" sz="1800" dirty="0">
                <a:latin typeface="Arial MT"/>
                <a:cs typeface="Arial MT"/>
              </a:rPr>
              <a:t>System</a:t>
            </a:r>
            <a:r>
              <a:rPr lang="en-IN" sz="1800" spc="-20" dirty="0">
                <a:latin typeface="Arial MT"/>
                <a:cs typeface="Arial MT"/>
              </a:rPr>
              <a:t> </a:t>
            </a:r>
            <a:r>
              <a:rPr lang="en-IN" sz="1800" dirty="0">
                <a:latin typeface="Arial MT"/>
                <a:cs typeface="Arial MT"/>
              </a:rPr>
              <a:t>Study</a:t>
            </a:r>
            <a:r>
              <a:rPr lang="en-IN" sz="1800" spc="-5" dirty="0">
                <a:latin typeface="Arial MT"/>
                <a:cs typeface="Arial MT"/>
              </a:rPr>
              <a:t> </a:t>
            </a:r>
            <a:r>
              <a:rPr lang="en-IN" sz="1800" dirty="0">
                <a:latin typeface="Arial MT"/>
                <a:cs typeface="Arial MT"/>
              </a:rPr>
              <a:t>&amp;</a:t>
            </a:r>
            <a:r>
              <a:rPr lang="en-IN" sz="1800" spc="-20" dirty="0">
                <a:latin typeface="Arial MT"/>
                <a:cs typeface="Arial MT"/>
              </a:rPr>
              <a:t> </a:t>
            </a:r>
            <a:r>
              <a:rPr lang="en-IN" sz="1800" spc="-5" dirty="0">
                <a:latin typeface="Arial MT"/>
                <a:cs typeface="Arial MT"/>
              </a:rPr>
              <a:t>Analysis</a:t>
            </a:r>
            <a:endParaRPr lang="en-IN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lang="en-IN" sz="2000" dirty="0">
              <a:latin typeface="Arial MT"/>
              <a:cs typeface="Arial 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27DC4-C30B-7AB3-FF74-B98959A15F14}"/>
              </a:ext>
            </a:extLst>
          </p:cNvPr>
          <p:cNvSpPr txBox="1"/>
          <p:nvPr/>
        </p:nvSpPr>
        <p:spPr>
          <a:xfrm>
            <a:off x="0" y="2209800"/>
            <a:ext cx="8229600" cy="1322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2735">
              <a:lnSpc>
                <a:spcPct val="100000"/>
              </a:lnSpc>
              <a:spcBef>
                <a:spcPts val="5"/>
              </a:spcBef>
            </a:pPr>
            <a:r>
              <a:rPr lang="en-US" sz="1800" b="1" dirty="0">
                <a:latin typeface="Arial"/>
                <a:cs typeface="Arial"/>
              </a:rPr>
              <a:t>Software</a:t>
            </a:r>
            <a:r>
              <a:rPr lang="en-US" sz="1800" b="1" spc="-25" dirty="0">
                <a:latin typeface="Arial"/>
                <a:cs typeface="Arial"/>
              </a:rPr>
              <a:t> </a:t>
            </a:r>
            <a:r>
              <a:rPr lang="en-US" sz="1800" b="1" spc="-5" dirty="0">
                <a:latin typeface="Arial"/>
                <a:cs typeface="Arial"/>
              </a:rPr>
              <a:t>Development </a:t>
            </a:r>
            <a:r>
              <a:rPr lang="en-US" sz="1800" b="1" dirty="0">
                <a:latin typeface="Arial"/>
                <a:cs typeface="Arial"/>
              </a:rPr>
              <a:t>Life</a:t>
            </a:r>
            <a:r>
              <a:rPr lang="en-US" sz="1800" b="1" spc="-5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Cycle:</a:t>
            </a:r>
            <a:endParaRPr lang="en-US" sz="1800" dirty="0">
              <a:latin typeface="Arial"/>
              <a:cs typeface="Arial"/>
            </a:endParaRPr>
          </a:p>
          <a:p>
            <a:pPr marL="586740" marR="5080" indent="-6350">
              <a:lnSpc>
                <a:spcPts val="2480"/>
              </a:lnSpc>
              <a:spcBef>
                <a:spcPts val="85"/>
              </a:spcBef>
            </a:pPr>
            <a:r>
              <a:rPr lang="en-US" sz="1800" dirty="0">
                <a:latin typeface="Arial MT"/>
                <a:cs typeface="Arial MT"/>
              </a:rPr>
              <a:t>The definition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of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software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development life</a:t>
            </a:r>
            <a:r>
              <a:rPr lang="en-US" sz="1800" dirty="0">
                <a:latin typeface="Arial MT"/>
                <a:cs typeface="Arial MT"/>
              </a:rPr>
              <a:t> cycle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would</a:t>
            </a:r>
            <a:r>
              <a:rPr lang="en-US" sz="1800" dirty="0">
                <a:latin typeface="Arial MT"/>
                <a:cs typeface="Arial MT"/>
              </a:rPr>
              <a:t> be an </a:t>
            </a:r>
            <a:r>
              <a:rPr lang="en-US" sz="1800" spc="-5" dirty="0">
                <a:latin typeface="Arial MT"/>
                <a:cs typeface="Arial MT"/>
              </a:rPr>
              <a:t>activity </a:t>
            </a:r>
            <a:r>
              <a:rPr lang="en-US" sz="1800" dirty="0">
                <a:latin typeface="Arial MT"/>
                <a:cs typeface="Arial MT"/>
              </a:rPr>
              <a:t> aimed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at</a:t>
            </a:r>
            <a:r>
              <a:rPr lang="en-US" sz="1800" spc="-5" dirty="0">
                <a:latin typeface="Arial MT"/>
                <a:cs typeface="Arial MT"/>
              </a:rPr>
              <a:t> achieving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the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highest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quality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in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the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shortest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time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possible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with </a:t>
            </a:r>
            <a:r>
              <a:rPr lang="en-US" sz="1800" spc="-54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minimal</a:t>
            </a:r>
            <a:r>
              <a:rPr lang="en-US" sz="1800" spc="-5" dirty="0">
                <a:latin typeface="Arial MT"/>
                <a:cs typeface="Arial MT"/>
              </a:rPr>
              <a:t> effort.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Technically </a:t>
            </a:r>
            <a:r>
              <a:rPr lang="en-US" sz="1800" spc="-5" dirty="0">
                <a:latin typeface="Arial MT"/>
                <a:cs typeface="Arial MT"/>
              </a:rPr>
              <a:t>speaking,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SDLC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is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an</a:t>
            </a:r>
            <a:r>
              <a:rPr lang="en-US" sz="1800" dirty="0">
                <a:latin typeface="Arial MT"/>
                <a:cs typeface="Arial MT"/>
              </a:rPr>
              <a:t> optimization</a:t>
            </a:r>
            <a:r>
              <a:rPr lang="en-US" sz="1800" spc="-2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strategy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548" y="4622151"/>
            <a:ext cx="7672070" cy="254127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245"/>
              </a:spcBef>
            </a:pPr>
            <a:r>
              <a:rPr sz="2400" b="1" dirty="0">
                <a:solidFill>
                  <a:srgbClr val="4470C4"/>
                </a:solidFill>
                <a:latin typeface="Arial"/>
                <a:cs typeface="Arial"/>
              </a:rPr>
              <a:t>Waterfall</a:t>
            </a:r>
            <a:r>
              <a:rPr sz="2400" b="1" spc="-60" dirty="0">
                <a:solidFill>
                  <a:srgbClr val="4470C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70C4"/>
                </a:solidFill>
                <a:latin typeface="Arial"/>
                <a:cs typeface="Arial"/>
              </a:rPr>
              <a:t>Model:</a:t>
            </a:r>
            <a:endParaRPr sz="2400">
              <a:latin typeface="Arial"/>
              <a:cs typeface="Arial"/>
            </a:endParaRPr>
          </a:p>
          <a:p>
            <a:pPr marL="12700" marR="5080" indent="742315" algn="just">
              <a:lnSpc>
                <a:spcPts val="2380"/>
              </a:lnSpc>
              <a:spcBef>
                <a:spcPts val="220"/>
              </a:spcBef>
            </a:pPr>
            <a:r>
              <a:rPr sz="2000" spc="-5" dirty="0">
                <a:latin typeface="Arial MT"/>
                <a:cs typeface="Arial MT"/>
              </a:rPr>
              <a:t>Over history, </a:t>
            </a:r>
            <a:r>
              <a:rPr sz="2000" dirty="0">
                <a:latin typeface="Arial MT"/>
                <a:cs typeface="Arial MT"/>
              </a:rPr>
              <a:t>humanity </a:t>
            </a:r>
            <a:r>
              <a:rPr sz="2000" spc="-5" dirty="0">
                <a:latin typeface="Arial MT"/>
                <a:cs typeface="Arial MT"/>
              </a:rPr>
              <a:t>was trying </a:t>
            </a:r>
            <a:r>
              <a:rPr sz="2000" dirty="0">
                <a:latin typeface="Arial MT"/>
                <a:cs typeface="Arial MT"/>
              </a:rPr>
              <a:t>to come up with a </a:t>
            </a:r>
            <a:r>
              <a:rPr sz="2000" spc="-5" dirty="0">
                <a:latin typeface="Arial MT"/>
                <a:cs typeface="Arial MT"/>
              </a:rPr>
              <a:t>perfect </a:t>
            </a:r>
            <a:r>
              <a:rPr sz="2000" dirty="0">
                <a:latin typeface="Arial MT"/>
                <a:cs typeface="Arial MT"/>
              </a:rPr>
              <a:t> software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development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life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cycle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model.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Waterfall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was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first one to ever </a:t>
            </a:r>
            <a:r>
              <a:rPr sz="2000" spc="-5" dirty="0">
                <a:latin typeface="Arial MT"/>
                <a:cs typeface="Arial MT"/>
              </a:rPr>
              <a:t>exist </a:t>
            </a:r>
            <a:r>
              <a:rPr sz="2000" dirty="0">
                <a:latin typeface="Arial MT"/>
                <a:cs typeface="Arial MT"/>
              </a:rPr>
              <a:t>among its alternatives. It is a simple </a:t>
            </a:r>
            <a:r>
              <a:rPr sz="2000" spc="-5" dirty="0">
                <a:latin typeface="Arial MT"/>
                <a:cs typeface="Arial MT"/>
              </a:rPr>
              <a:t>linear </a:t>
            </a:r>
            <a:r>
              <a:rPr sz="2000" dirty="0">
                <a:latin typeface="Arial MT"/>
                <a:cs typeface="Arial MT"/>
              </a:rPr>
              <a:t> model, </a:t>
            </a:r>
            <a:r>
              <a:rPr sz="2000" spc="-5" dirty="0">
                <a:latin typeface="Arial MT"/>
                <a:cs typeface="Arial MT"/>
              </a:rPr>
              <a:t>where </a:t>
            </a:r>
            <a:r>
              <a:rPr sz="2000" dirty="0">
                <a:latin typeface="Arial MT"/>
                <a:cs typeface="Arial MT"/>
              </a:rPr>
              <a:t>the outcome of every </a:t>
            </a:r>
            <a:r>
              <a:rPr sz="2000" spc="-5" dirty="0">
                <a:latin typeface="Arial MT"/>
                <a:cs typeface="Arial MT"/>
              </a:rPr>
              <a:t>step </a:t>
            </a:r>
            <a:r>
              <a:rPr sz="2000" dirty="0">
                <a:latin typeface="Arial MT"/>
                <a:cs typeface="Arial MT"/>
              </a:rPr>
              <a:t>becomes the input of 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next one. Thus, a new </a:t>
            </a:r>
            <a:r>
              <a:rPr sz="2000" spc="-5" dirty="0">
                <a:latin typeface="Arial MT"/>
                <a:cs typeface="Arial MT"/>
              </a:rPr>
              <a:t>step</a:t>
            </a:r>
            <a:r>
              <a:rPr sz="2000" spc="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cannot be taken until </a:t>
            </a:r>
            <a:r>
              <a:rPr sz="2000" spc="-5" dirty="0">
                <a:latin typeface="Arial MT"/>
                <a:cs typeface="Arial MT"/>
              </a:rPr>
              <a:t>the previous one </a:t>
            </a:r>
            <a:r>
              <a:rPr sz="2000" dirty="0">
                <a:latin typeface="Arial MT"/>
                <a:cs typeface="Arial MT"/>
              </a:rPr>
              <a:t> is </a:t>
            </a:r>
            <a:r>
              <a:rPr sz="2000" spc="-5" dirty="0">
                <a:latin typeface="Arial MT"/>
                <a:cs typeface="Arial MT"/>
              </a:rPr>
              <a:t>completed. </a:t>
            </a:r>
            <a:r>
              <a:rPr sz="2000" dirty="0">
                <a:latin typeface="Arial MT"/>
                <a:cs typeface="Arial MT"/>
              </a:rPr>
              <a:t>This </a:t>
            </a:r>
            <a:r>
              <a:rPr sz="2000" spc="-5" dirty="0">
                <a:latin typeface="Arial MT"/>
                <a:cs typeface="Arial MT"/>
              </a:rPr>
              <a:t>approach </a:t>
            </a:r>
            <a:r>
              <a:rPr sz="2000" dirty="0">
                <a:latin typeface="Arial MT"/>
                <a:cs typeface="Arial MT"/>
              </a:rPr>
              <a:t>works </a:t>
            </a:r>
            <a:r>
              <a:rPr sz="2000" spc="-5" dirty="0">
                <a:latin typeface="Arial MT"/>
                <a:cs typeface="Arial MT"/>
              </a:rPr>
              <a:t>best </a:t>
            </a:r>
            <a:r>
              <a:rPr sz="2000" dirty="0">
                <a:latin typeface="Arial MT"/>
                <a:cs typeface="Arial MT"/>
              </a:rPr>
              <a:t>for complex projects </a:t>
            </a:r>
            <a:r>
              <a:rPr sz="2000" spc="-5" dirty="0">
                <a:latin typeface="Arial MT"/>
                <a:cs typeface="Arial MT"/>
              </a:rPr>
              <a:t>which </a:t>
            </a:r>
            <a:r>
              <a:rPr sz="2000" dirty="0">
                <a:latin typeface="Arial MT"/>
                <a:cs typeface="Arial MT"/>
              </a:rPr>
              <a:t> are </a:t>
            </a:r>
            <a:r>
              <a:rPr sz="2000" spc="-5" dirty="0">
                <a:latin typeface="Arial MT"/>
                <a:cs typeface="Arial MT"/>
              </a:rPr>
              <a:t>constant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their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requirements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regulations.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7104" y="152400"/>
            <a:ext cx="3778250" cy="37713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07" y="7395209"/>
            <a:ext cx="8185784" cy="223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1.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Arial MT"/>
                <a:cs typeface="Arial MT"/>
              </a:rPr>
              <a:t>First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things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first: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before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starting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development,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endParaRPr sz="2000">
              <a:latin typeface="Arial MT"/>
              <a:cs typeface="Arial MT"/>
            </a:endParaRPr>
          </a:p>
          <a:p>
            <a:pPr marL="536575" marR="5080" indent="-6350" algn="just">
              <a:lnSpc>
                <a:spcPct val="99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need to </a:t>
            </a:r>
            <a:r>
              <a:rPr sz="2000" spc="-5" dirty="0">
                <a:latin typeface="Arial MT"/>
                <a:cs typeface="Arial MT"/>
              </a:rPr>
              <a:t>figure </a:t>
            </a:r>
            <a:r>
              <a:rPr sz="2000" dirty="0">
                <a:latin typeface="Arial MT"/>
                <a:cs typeface="Arial MT"/>
              </a:rPr>
              <a:t>out what exactly is to be created. That is when 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software </a:t>
            </a:r>
            <a:r>
              <a:rPr sz="2000" spc="-5" dirty="0">
                <a:latin typeface="Arial MT"/>
                <a:cs typeface="Arial MT"/>
              </a:rPr>
              <a:t>development life </a:t>
            </a:r>
            <a:r>
              <a:rPr sz="2000" dirty="0">
                <a:latin typeface="Arial MT"/>
                <a:cs typeface="Arial MT"/>
              </a:rPr>
              <a:t>cycle </a:t>
            </a:r>
            <a:r>
              <a:rPr sz="2000" spc="-5" dirty="0">
                <a:latin typeface="Arial MT"/>
                <a:cs typeface="Arial MT"/>
              </a:rPr>
              <a:t>analysis phase begins. </a:t>
            </a:r>
            <a:r>
              <a:rPr sz="2000" dirty="0">
                <a:latin typeface="Arial MT"/>
                <a:cs typeface="Arial MT"/>
              </a:rPr>
              <a:t>To </a:t>
            </a:r>
            <a:r>
              <a:rPr sz="2000" spc="-5" dirty="0">
                <a:latin typeface="Arial MT"/>
                <a:cs typeface="Arial MT"/>
              </a:rPr>
              <a:t>create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functional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relevant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product,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figure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what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already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 there in the market, and what is </a:t>
            </a:r>
            <a:r>
              <a:rPr sz="2000" spc="-5" dirty="0">
                <a:latin typeface="Arial MT"/>
                <a:cs typeface="Arial MT"/>
              </a:rPr>
              <a:t>yet </a:t>
            </a:r>
            <a:r>
              <a:rPr sz="2000" dirty="0">
                <a:latin typeface="Arial MT"/>
                <a:cs typeface="Arial MT"/>
              </a:rPr>
              <a:t>to come. That is to say, we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5" dirty="0">
                <a:latin typeface="Arial MT"/>
                <a:cs typeface="Arial MT"/>
              </a:rPr>
              <a:t> looking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gaps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that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require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filling.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515" y="152400"/>
            <a:ext cx="7487539" cy="543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440" y="2354326"/>
            <a:ext cx="8263255" cy="8269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indent="-424180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499745" algn="l"/>
                <a:tab pos="500380" algn="l"/>
              </a:tabLst>
            </a:pPr>
            <a:r>
              <a:rPr sz="2400" b="1" dirty="0">
                <a:latin typeface="Arial"/>
                <a:cs typeface="Arial"/>
              </a:rPr>
              <a:t>Planning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 startAt="2"/>
            </a:pPr>
            <a:endParaRPr sz="2450">
              <a:latin typeface="Arial"/>
              <a:cs typeface="Arial"/>
            </a:endParaRPr>
          </a:p>
          <a:p>
            <a:pPr marL="12700" marR="100965" indent="1900555" algn="just">
              <a:lnSpc>
                <a:spcPct val="100099"/>
              </a:lnSpc>
            </a:pPr>
            <a:r>
              <a:rPr sz="2000" dirty="0">
                <a:latin typeface="Arial MT"/>
                <a:cs typeface="Arial MT"/>
              </a:rPr>
              <a:t>Once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what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 </a:t>
            </a:r>
            <a:r>
              <a:rPr sz="2000" spc="-5" dirty="0">
                <a:latin typeface="Arial MT"/>
                <a:cs typeface="Arial MT"/>
              </a:rPr>
              <a:t>are </a:t>
            </a:r>
            <a:r>
              <a:rPr sz="2000" dirty="0">
                <a:latin typeface="Arial MT"/>
                <a:cs typeface="Arial MT"/>
              </a:rPr>
              <a:t>going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do,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required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determine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how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going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it:</a:t>
            </a:r>
            <a:r>
              <a:rPr sz="2000" spc="5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what</a:t>
            </a:r>
            <a:r>
              <a:rPr sz="2000" spc="5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final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goal,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what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exactly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 to be </a:t>
            </a:r>
            <a:r>
              <a:rPr sz="2000" spc="-5" dirty="0">
                <a:latin typeface="Arial MT"/>
                <a:cs typeface="Arial MT"/>
              </a:rPr>
              <a:t>done </a:t>
            </a:r>
            <a:r>
              <a:rPr sz="2000" dirty="0">
                <a:latin typeface="Arial MT"/>
                <a:cs typeface="Arial MT"/>
              </a:rPr>
              <a:t>to reach it, what </a:t>
            </a:r>
            <a:r>
              <a:rPr sz="2000" spc="-5" dirty="0">
                <a:latin typeface="Arial MT"/>
                <a:cs typeface="Arial MT"/>
              </a:rPr>
              <a:t>comes </a:t>
            </a:r>
            <a:r>
              <a:rPr sz="2000" dirty="0">
                <a:latin typeface="Arial MT"/>
                <a:cs typeface="Arial MT"/>
              </a:rPr>
              <a:t>first and </a:t>
            </a:r>
            <a:r>
              <a:rPr sz="2000" spc="-5" dirty="0">
                <a:latin typeface="Arial MT"/>
                <a:cs typeface="Arial MT"/>
              </a:rPr>
              <a:t>last, </a:t>
            </a:r>
            <a:r>
              <a:rPr sz="2000" dirty="0">
                <a:latin typeface="Arial MT"/>
                <a:cs typeface="Arial MT"/>
              </a:rPr>
              <a:t>etc. The </a:t>
            </a:r>
            <a:r>
              <a:rPr sz="2000" spc="-5" dirty="0">
                <a:latin typeface="Arial MT"/>
                <a:cs typeface="Arial MT"/>
              </a:rPr>
              <a:t>software </a:t>
            </a:r>
            <a:r>
              <a:rPr sz="2000" dirty="0">
                <a:latin typeface="Arial MT"/>
                <a:cs typeface="Arial MT"/>
              </a:rPr>
              <a:t> development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life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cycle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planning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phase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about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distribution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time,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resources,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dirty="0">
                <a:latin typeface="Arial MT"/>
                <a:cs typeface="Arial MT"/>
              </a:rPr>
              <a:t> efforts.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Arial MT"/>
              <a:cs typeface="Arial MT"/>
            </a:endParaRPr>
          </a:p>
          <a:p>
            <a:pPr marL="426720" indent="-34036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427355" algn="l"/>
              </a:tabLst>
            </a:pPr>
            <a:r>
              <a:rPr sz="2400" b="1" spc="-5" dirty="0">
                <a:latin typeface="Arial"/>
                <a:cs typeface="Arial"/>
              </a:rPr>
              <a:t>Design</a:t>
            </a:r>
            <a:endParaRPr sz="2400">
              <a:latin typeface="Arial"/>
              <a:cs typeface="Arial"/>
            </a:endParaRPr>
          </a:p>
          <a:p>
            <a:pPr marL="88900" marR="136525" indent="1458595" algn="just">
              <a:lnSpc>
                <a:spcPct val="100099"/>
              </a:lnSpc>
              <a:spcBef>
                <a:spcPts val="120"/>
              </a:spcBef>
            </a:pPr>
            <a:r>
              <a:rPr sz="2000" dirty="0">
                <a:latin typeface="Arial MT"/>
                <a:cs typeface="Arial MT"/>
              </a:rPr>
              <a:t>The design </a:t>
            </a:r>
            <a:r>
              <a:rPr sz="2000" spc="-5" dirty="0">
                <a:latin typeface="Arial MT"/>
                <a:cs typeface="Arial MT"/>
              </a:rPr>
              <a:t>phase in the software development life cycle </a:t>
            </a:r>
            <a:r>
              <a:rPr sz="2000" dirty="0">
                <a:latin typeface="Arial MT"/>
                <a:cs typeface="Arial MT"/>
              </a:rPr>
              <a:t>is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beginning of creation. Once the purpose </a:t>
            </a:r>
            <a:r>
              <a:rPr sz="2000" spc="-5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specification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product </a:t>
            </a:r>
            <a:r>
              <a:rPr sz="2000" spc="-5" dirty="0">
                <a:latin typeface="Arial MT"/>
                <a:cs typeface="Arial MT"/>
              </a:rPr>
              <a:t>are </a:t>
            </a:r>
            <a:r>
              <a:rPr sz="2000" dirty="0">
                <a:latin typeface="Arial MT"/>
                <a:cs typeface="Arial MT"/>
              </a:rPr>
              <a:t>determined, a developer </a:t>
            </a:r>
            <a:r>
              <a:rPr sz="2000" spc="-5" dirty="0">
                <a:latin typeface="Arial MT"/>
                <a:cs typeface="Arial MT"/>
              </a:rPr>
              <a:t>will </a:t>
            </a:r>
            <a:r>
              <a:rPr sz="2000" dirty="0">
                <a:latin typeface="Arial MT"/>
                <a:cs typeface="Arial MT"/>
              </a:rPr>
              <a:t>create a </a:t>
            </a:r>
            <a:r>
              <a:rPr sz="2000" spc="-5" dirty="0">
                <a:latin typeface="Arial MT"/>
                <a:cs typeface="Arial MT"/>
              </a:rPr>
              <a:t>project design.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design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usually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includes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both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descriptions</a:t>
            </a:r>
            <a:r>
              <a:rPr sz="2000" dirty="0">
                <a:latin typeface="Arial MT"/>
                <a:cs typeface="Arial MT"/>
              </a:rPr>
              <a:t> of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low-level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components, </a:t>
            </a:r>
            <a:r>
              <a:rPr sz="2000" dirty="0">
                <a:latin typeface="Arial MT"/>
                <a:cs typeface="Arial MT"/>
              </a:rPr>
              <a:t> algorithms,</a:t>
            </a:r>
            <a:r>
              <a:rPr sz="2000" spc="-5" dirty="0">
                <a:latin typeface="Arial MT"/>
                <a:cs typeface="Arial MT"/>
              </a:rPr>
              <a:t> and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architecture </a:t>
            </a:r>
            <a:r>
              <a:rPr sz="2000" spc="-5" dirty="0">
                <a:latin typeface="Arial MT"/>
                <a:cs typeface="Arial MT"/>
              </a:rPr>
              <a:t>overview.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426720" indent="-340360">
              <a:lnSpc>
                <a:spcPct val="100000"/>
              </a:lnSpc>
              <a:spcBef>
                <a:spcPts val="1370"/>
              </a:spcBef>
              <a:buAutoNum type="arabicPeriod" startAt="4"/>
              <a:tabLst>
                <a:tab pos="427355" algn="l"/>
              </a:tabLst>
            </a:pPr>
            <a:r>
              <a:rPr sz="2400" b="1" spc="-5" dirty="0">
                <a:latin typeface="Arial"/>
                <a:cs typeface="Arial"/>
              </a:rPr>
              <a:t>Development</a:t>
            </a:r>
            <a:endParaRPr sz="2400">
              <a:latin typeface="Arial"/>
              <a:cs typeface="Arial"/>
            </a:endParaRPr>
          </a:p>
          <a:p>
            <a:pPr marL="97790" marR="5080" indent="1313815" algn="just">
              <a:lnSpc>
                <a:spcPct val="100299"/>
              </a:lnSpc>
              <a:spcBef>
                <a:spcPts val="125"/>
              </a:spcBef>
            </a:pPr>
            <a:r>
              <a:rPr sz="2000" dirty="0">
                <a:latin typeface="Arial MT"/>
                <a:cs typeface="Arial MT"/>
              </a:rPr>
              <a:t>Once the product </a:t>
            </a:r>
            <a:r>
              <a:rPr sz="2000" spc="-5" dirty="0">
                <a:latin typeface="Arial MT"/>
                <a:cs typeface="Arial MT"/>
              </a:rPr>
              <a:t>has </a:t>
            </a:r>
            <a:r>
              <a:rPr sz="2000" dirty="0">
                <a:latin typeface="Arial MT"/>
                <a:cs typeface="Arial MT"/>
              </a:rPr>
              <a:t>been designed, the </a:t>
            </a:r>
            <a:r>
              <a:rPr sz="2000" spc="-5" dirty="0">
                <a:latin typeface="Arial MT"/>
                <a:cs typeface="Arial MT"/>
              </a:rPr>
              <a:t>actual code </a:t>
            </a:r>
            <a:r>
              <a:rPr sz="2000" dirty="0">
                <a:latin typeface="Arial MT"/>
                <a:cs typeface="Arial MT"/>
              </a:rPr>
              <a:t>writing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begins.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development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phase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takes</a:t>
            </a:r>
            <a:r>
              <a:rPr sz="2000" dirty="0">
                <a:latin typeface="Arial MT"/>
                <a:cs typeface="Arial MT"/>
              </a:rPr>
              <a:t> place.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10" dirty="0">
                <a:latin typeface="Arial MT"/>
                <a:cs typeface="Arial MT"/>
              </a:rPr>
              <a:t>Now,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developer </a:t>
            </a:r>
            <a:r>
              <a:rPr sz="2000" spc="-5" dirty="0">
                <a:latin typeface="Arial MT"/>
                <a:cs typeface="Arial MT"/>
              </a:rPr>
              <a:t>comes </a:t>
            </a:r>
            <a:r>
              <a:rPr sz="2000" dirty="0">
                <a:latin typeface="Arial MT"/>
                <a:cs typeface="Arial MT"/>
              </a:rPr>
              <a:t>up with an </a:t>
            </a:r>
            <a:r>
              <a:rPr sz="2000" spc="-5" dirty="0">
                <a:latin typeface="Arial MT"/>
                <a:cs typeface="Arial MT"/>
              </a:rPr>
              <a:t>executable </a:t>
            </a:r>
            <a:r>
              <a:rPr sz="2000" dirty="0">
                <a:latin typeface="Arial MT"/>
                <a:cs typeface="Arial MT"/>
              </a:rPr>
              <a:t>program, </a:t>
            </a:r>
            <a:r>
              <a:rPr sz="2000" spc="-5" dirty="0">
                <a:latin typeface="Arial MT"/>
                <a:cs typeface="Arial MT"/>
              </a:rPr>
              <a:t>that </a:t>
            </a:r>
            <a:r>
              <a:rPr sz="2000" dirty="0">
                <a:latin typeface="Arial MT"/>
                <a:cs typeface="Arial MT"/>
              </a:rPr>
              <a:t>will be </a:t>
            </a:r>
            <a:r>
              <a:rPr sz="2000" spc="-5" dirty="0">
                <a:latin typeface="Arial MT"/>
                <a:cs typeface="Arial MT"/>
              </a:rPr>
              <a:t>performing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specific </a:t>
            </a:r>
            <a:r>
              <a:rPr sz="2000" spc="-5" dirty="0">
                <a:latin typeface="Arial MT"/>
                <a:cs typeface="Arial MT"/>
              </a:rPr>
              <a:t>tasks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 </a:t>
            </a:r>
            <a:r>
              <a:rPr sz="2000" spc="-5" dirty="0">
                <a:latin typeface="Arial MT"/>
                <a:cs typeface="Arial MT"/>
              </a:rPr>
              <a:t>achieving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expected</a:t>
            </a:r>
            <a:r>
              <a:rPr sz="2000" dirty="0">
                <a:latin typeface="Arial MT"/>
                <a:cs typeface="Arial MT"/>
              </a:rPr>
              <a:t> results.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Arial MT"/>
              <a:cs typeface="Arial MT"/>
            </a:endParaRPr>
          </a:p>
          <a:p>
            <a:pPr marL="537845" indent="-340360">
              <a:lnSpc>
                <a:spcPct val="100000"/>
              </a:lnSpc>
              <a:buAutoNum type="arabicPeriod" startAt="5"/>
              <a:tabLst>
                <a:tab pos="538480" algn="l"/>
              </a:tabLst>
            </a:pPr>
            <a:r>
              <a:rPr sz="2400" b="1" spc="-5" dirty="0"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  <a:p>
            <a:pPr marL="189230" marR="398780" indent="831850">
              <a:lnSpc>
                <a:spcPct val="95800"/>
              </a:lnSpc>
              <a:spcBef>
                <a:spcPts val="225"/>
              </a:spcBef>
            </a:pPr>
            <a:r>
              <a:rPr sz="2000" dirty="0">
                <a:latin typeface="Arial MT"/>
                <a:cs typeface="Arial MT"/>
              </a:rPr>
              <a:t>To ensure the quality of </a:t>
            </a:r>
            <a:r>
              <a:rPr sz="2000" spc="-5" dirty="0">
                <a:latin typeface="Arial MT"/>
                <a:cs typeface="Arial MT"/>
              </a:rPr>
              <a:t>the </a:t>
            </a:r>
            <a:r>
              <a:rPr sz="2000" dirty="0">
                <a:latin typeface="Arial MT"/>
                <a:cs typeface="Arial MT"/>
              </a:rPr>
              <a:t>product, </a:t>
            </a:r>
            <a:r>
              <a:rPr sz="2000" spc="-5" dirty="0">
                <a:latin typeface="Arial MT"/>
                <a:cs typeface="Arial MT"/>
              </a:rPr>
              <a:t>any new </a:t>
            </a:r>
            <a:r>
              <a:rPr sz="2000" dirty="0">
                <a:latin typeface="Arial MT"/>
                <a:cs typeface="Arial MT"/>
              </a:rPr>
              <a:t>changes </a:t>
            </a:r>
            <a:r>
              <a:rPr sz="2000" spc="-5" dirty="0">
                <a:latin typeface="Arial MT"/>
                <a:cs typeface="Arial MT"/>
              </a:rPr>
              <a:t>are to </a:t>
            </a:r>
            <a:r>
              <a:rPr sz="2000" spc="-5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 </a:t>
            </a:r>
            <a:r>
              <a:rPr sz="2000" spc="-5" dirty="0">
                <a:latin typeface="Arial MT"/>
                <a:cs typeface="Arial MT"/>
              </a:rPr>
              <a:t>carefully </a:t>
            </a:r>
            <a:r>
              <a:rPr sz="2000" dirty="0">
                <a:latin typeface="Arial MT"/>
                <a:cs typeface="Arial MT"/>
              </a:rPr>
              <a:t>checked before being deployed. The </a:t>
            </a:r>
            <a:r>
              <a:rPr sz="2000" spc="-5" dirty="0">
                <a:latin typeface="Arial MT"/>
                <a:cs typeface="Arial MT"/>
              </a:rPr>
              <a:t>software </a:t>
            </a:r>
            <a:r>
              <a:rPr sz="2000" dirty="0">
                <a:latin typeface="Arial MT"/>
                <a:cs typeface="Arial MT"/>
              </a:rPr>
              <a:t> development </a:t>
            </a:r>
            <a:r>
              <a:rPr sz="2000" spc="-5" dirty="0">
                <a:latin typeface="Arial MT"/>
                <a:cs typeface="Arial MT"/>
              </a:rPr>
              <a:t>life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cycle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testing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phase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helps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reduce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errors,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flaws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520" y="122935"/>
            <a:ext cx="8232775" cy="604729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1150" marR="276860">
              <a:lnSpc>
                <a:spcPts val="2300"/>
              </a:lnSpc>
              <a:spcBef>
                <a:spcPts val="260"/>
              </a:spcBef>
            </a:pPr>
            <a:r>
              <a:rPr sz="2000" dirty="0">
                <a:latin typeface="Arial MT"/>
                <a:cs typeface="Arial MT"/>
              </a:rPr>
              <a:t>and </a:t>
            </a:r>
            <a:r>
              <a:rPr sz="2000" spc="-5" dirty="0">
                <a:latin typeface="Arial MT"/>
                <a:cs typeface="Arial MT"/>
              </a:rPr>
              <a:t>ways to </a:t>
            </a:r>
            <a:r>
              <a:rPr sz="2000" dirty="0">
                <a:latin typeface="Arial MT"/>
                <a:cs typeface="Arial MT"/>
              </a:rPr>
              <a:t>improve </a:t>
            </a:r>
            <a:r>
              <a:rPr sz="2000" spc="-5" dirty="0">
                <a:latin typeface="Arial MT"/>
                <a:cs typeface="Arial MT"/>
              </a:rPr>
              <a:t>them </a:t>
            </a:r>
            <a:r>
              <a:rPr sz="2000" dirty="0">
                <a:latin typeface="Arial MT"/>
                <a:cs typeface="Arial MT"/>
              </a:rPr>
              <a:t>by </a:t>
            </a:r>
            <a:r>
              <a:rPr sz="2000" spc="-5" dirty="0">
                <a:latin typeface="Arial MT"/>
                <a:cs typeface="Arial MT"/>
              </a:rPr>
              <a:t>exposing the </a:t>
            </a:r>
            <a:r>
              <a:rPr sz="2000" dirty="0">
                <a:latin typeface="Arial MT"/>
                <a:cs typeface="Arial MT"/>
              </a:rPr>
              <a:t>code to an environment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similar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final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experience. Basically,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how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developers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bring</a:t>
            </a:r>
            <a:r>
              <a:rPr sz="2000" spc="-5" dirty="0">
                <a:latin typeface="Arial MT"/>
                <a:cs typeface="Arial MT"/>
              </a:rPr>
              <a:t> the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project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perfection.</a:t>
            </a:r>
          </a:p>
          <a:p>
            <a:pPr marL="650875" indent="-340360">
              <a:lnSpc>
                <a:spcPct val="100000"/>
              </a:lnSpc>
              <a:spcBef>
                <a:spcPts val="1775"/>
              </a:spcBef>
              <a:buAutoNum type="arabicPeriod" startAt="6"/>
              <a:tabLst>
                <a:tab pos="651510" algn="l"/>
              </a:tabLst>
            </a:pPr>
            <a:r>
              <a:rPr sz="2400" b="1" spc="-5" dirty="0">
                <a:latin typeface="Arial"/>
                <a:cs typeface="Arial"/>
              </a:rPr>
              <a:t>Deployment</a:t>
            </a:r>
            <a:endParaRPr sz="2400" dirty="0">
              <a:latin typeface="Arial"/>
              <a:cs typeface="Arial"/>
            </a:endParaRPr>
          </a:p>
          <a:p>
            <a:pPr marL="311150" marR="20955" indent="831850">
              <a:lnSpc>
                <a:spcPts val="2300"/>
              </a:lnSpc>
              <a:spcBef>
                <a:spcPts val="280"/>
              </a:spcBef>
            </a:pPr>
            <a:r>
              <a:rPr sz="2000" dirty="0">
                <a:latin typeface="Arial MT"/>
                <a:cs typeface="Arial MT"/>
              </a:rPr>
              <a:t>When the testing is over </a:t>
            </a:r>
            <a:r>
              <a:rPr sz="2000" spc="-5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everything has </a:t>
            </a:r>
            <a:r>
              <a:rPr sz="2000" spc="-5" dirty="0">
                <a:latin typeface="Arial MT"/>
                <a:cs typeface="Arial MT"/>
              </a:rPr>
              <a:t>been said </a:t>
            </a:r>
            <a:r>
              <a:rPr sz="2000" dirty="0">
                <a:latin typeface="Arial MT"/>
                <a:cs typeface="Arial MT"/>
              </a:rPr>
              <a:t>and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done, it is </a:t>
            </a:r>
            <a:r>
              <a:rPr sz="2000" spc="-5" dirty="0">
                <a:latin typeface="Arial MT"/>
                <a:cs typeface="Arial MT"/>
              </a:rPr>
              <a:t>time to </a:t>
            </a:r>
            <a:r>
              <a:rPr sz="2000" dirty="0">
                <a:latin typeface="Arial MT"/>
                <a:cs typeface="Arial MT"/>
              </a:rPr>
              <a:t>apply all the </a:t>
            </a:r>
            <a:r>
              <a:rPr sz="2000" spc="-5" dirty="0">
                <a:latin typeface="Arial MT"/>
                <a:cs typeface="Arial MT"/>
              </a:rPr>
              <a:t>changes </a:t>
            </a:r>
            <a:r>
              <a:rPr sz="2000" dirty="0">
                <a:latin typeface="Arial MT"/>
                <a:cs typeface="Arial MT"/>
              </a:rPr>
              <a:t>that we </a:t>
            </a:r>
            <a:r>
              <a:rPr sz="2000" spc="-5" dirty="0">
                <a:latin typeface="Arial MT"/>
                <a:cs typeface="Arial MT"/>
              </a:rPr>
              <a:t>have </a:t>
            </a:r>
            <a:r>
              <a:rPr sz="2000" dirty="0">
                <a:latin typeface="Arial MT"/>
                <a:cs typeface="Arial MT"/>
              </a:rPr>
              <a:t>been working on.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product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becomes </a:t>
            </a:r>
            <a:r>
              <a:rPr sz="2000" spc="-5" dirty="0">
                <a:latin typeface="Arial MT"/>
                <a:cs typeface="Arial MT"/>
              </a:rPr>
              <a:t>available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dirty="0">
                <a:latin typeface="Arial MT"/>
                <a:cs typeface="Arial MT"/>
              </a:rPr>
              <a:t> clients </a:t>
            </a:r>
            <a:r>
              <a:rPr sz="2000" spc="-5" dirty="0">
                <a:latin typeface="Arial MT"/>
                <a:cs typeface="Arial MT"/>
              </a:rPr>
              <a:t>during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implementation</a:t>
            </a:r>
            <a:r>
              <a:rPr sz="2000" spc="-5" dirty="0">
                <a:latin typeface="Arial MT"/>
                <a:cs typeface="Arial MT"/>
              </a:rPr>
              <a:t> phase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SDLC.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 dirty="0">
              <a:latin typeface="Arial MT"/>
              <a:cs typeface="Arial MT"/>
            </a:endParaRPr>
          </a:p>
          <a:p>
            <a:pPr marL="650875" indent="-340360">
              <a:lnSpc>
                <a:spcPct val="100000"/>
              </a:lnSpc>
              <a:buAutoNum type="arabicPeriod" startAt="7"/>
              <a:tabLst>
                <a:tab pos="651510" algn="l"/>
              </a:tabLst>
            </a:pPr>
            <a:r>
              <a:rPr sz="2400" b="1" spc="-5" dirty="0">
                <a:latin typeface="Arial"/>
                <a:cs typeface="Arial"/>
              </a:rPr>
              <a:t>Maintenance</a:t>
            </a:r>
            <a:endParaRPr sz="2400" dirty="0">
              <a:latin typeface="Arial"/>
              <a:cs typeface="Arial"/>
            </a:endParaRPr>
          </a:p>
          <a:p>
            <a:pPr marL="320040" marR="289560" indent="887094" algn="just">
              <a:lnSpc>
                <a:spcPct val="99100"/>
              </a:lnSpc>
              <a:spcBef>
                <a:spcPts val="145"/>
              </a:spcBef>
            </a:pPr>
            <a:r>
              <a:rPr sz="2000" dirty="0">
                <a:latin typeface="Arial MT"/>
                <a:cs typeface="Arial MT"/>
              </a:rPr>
              <a:t>As </a:t>
            </a:r>
            <a:r>
              <a:rPr sz="2000" spc="-5" dirty="0">
                <a:latin typeface="Arial MT"/>
                <a:cs typeface="Arial MT"/>
              </a:rPr>
              <a:t>mentioned </a:t>
            </a:r>
            <a:r>
              <a:rPr sz="2000" dirty="0">
                <a:latin typeface="Arial MT"/>
                <a:cs typeface="Arial MT"/>
              </a:rPr>
              <a:t>at the </a:t>
            </a:r>
            <a:r>
              <a:rPr sz="2000" spc="-5" dirty="0">
                <a:latin typeface="Arial MT"/>
                <a:cs typeface="Arial MT"/>
              </a:rPr>
              <a:t>beginning </a:t>
            </a:r>
            <a:r>
              <a:rPr sz="2000" dirty="0">
                <a:latin typeface="Arial MT"/>
                <a:cs typeface="Arial MT"/>
              </a:rPr>
              <a:t>of this article, we </a:t>
            </a:r>
            <a:r>
              <a:rPr sz="2000" spc="-5" dirty="0">
                <a:latin typeface="Arial MT"/>
                <a:cs typeface="Arial MT"/>
              </a:rPr>
              <a:t>bring an </a:t>
            </a:r>
            <a:r>
              <a:rPr sz="2000" dirty="0">
                <a:latin typeface="Arial MT"/>
                <a:cs typeface="Arial MT"/>
              </a:rPr>
              <a:t> idea to </a:t>
            </a:r>
            <a:r>
              <a:rPr sz="2000" spc="-5" dirty="0">
                <a:latin typeface="Arial MT"/>
                <a:cs typeface="Arial MT"/>
              </a:rPr>
              <a:t>life </a:t>
            </a:r>
            <a:r>
              <a:rPr sz="2000" dirty="0">
                <a:latin typeface="Arial MT"/>
                <a:cs typeface="Arial MT"/>
              </a:rPr>
              <a:t>as we </a:t>
            </a:r>
            <a:r>
              <a:rPr sz="2000" spc="-5" dirty="0">
                <a:latin typeface="Arial MT"/>
                <a:cs typeface="Arial MT"/>
              </a:rPr>
              <a:t>speak </a:t>
            </a:r>
            <a:r>
              <a:rPr sz="2000" dirty="0">
                <a:latin typeface="Arial MT"/>
                <a:cs typeface="Arial MT"/>
              </a:rPr>
              <a:t>to the machine </a:t>
            </a:r>
            <a:r>
              <a:rPr sz="2000" spc="-10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its native language. Thus,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final product might resemble </a:t>
            </a:r>
            <a:r>
              <a:rPr sz="2000" spc="5" dirty="0">
                <a:latin typeface="Arial MT"/>
                <a:cs typeface="Arial MT"/>
              </a:rPr>
              <a:t>some </a:t>
            </a:r>
            <a:r>
              <a:rPr sz="2000" spc="-5" dirty="0">
                <a:latin typeface="Arial MT"/>
                <a:cs typeface="Arial MT"/>
              </a:rPr>
              <a:t>kind </a:t>
            </a:r>
            <a:r>
              <a:rPr sz="2000" dirty="0">
                <a:latin typeface="Arial MT"/>
                <a:cs typeface="Arial MT"/>
              </a:rPr>
              <a:t>of a peculiar living </a:t>
            </a:r>
            <a:r>
              <a:rPr sz="2000" spc="-5" dirty="0">
                <a:latin typeface="Arial MT"/>
                <a:cs typeface="Arial MT"/>
              </a:rPr>
              <a:t>being </a:t>
            </a:r>
            <a:r>
              <a:rPr sz="2000" dirty="0">
                <a:latin typeface="Arial MT"/>
                <a:cs typeface="Arial MT"/>
              </a:rPr>
              <a:t> that breathes and changes. The maintenance </a:t>
            </a:r>
            <a:r>
              <a:rPr sz="2000" spc="-5" dirty="0">
                <a:latin typeface="Arial MT"/>
                <a:cs typeface="Arial MT"/>
              </a:rPr>
              <a:t>phase of </a:t>
            </a:r>
            <a:r>
              <a:rPr sz="2000" dirty="0">
                <a:latin typeface="Arial MT"/>
                <a:cs typeface="Arial MT"/>
              </a:rPr>
              <a:t>the SDLC is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aimed at </a:t>
            </a:r>
            <a:r>
              <a:rPr sz="2000" spc="-5" dirty="0">
                <a:latin typeface="Arial MT"/>
                <a:cs typeface="Arial MT"/>
              </a:rPr>
              <a:t>checking </a:t>
            </a:r>
            <a:r>
              <a:rPr sz="2000" dirty="0">
                <a:latin typeface="Arial MT"/>
                <a:cs typeface="Arial MT"/>
              </a:rPr>
              <a:t>its </a:t>
            </a:r>
            <a:r>
              <a:rPr sz="2000" spc="-5" dirty="0">
                <a:latin typeface="Arial MT"/>
                <a:cs typeface="Arial MT"/>
              </a:rPr>
              <a:t>vitals, </a:t>
            </a:r>
            <a:r>
              <a:rPr sz="2000" dirty="0">
                <a:latin typeface="Arial MT"/>
                <a:cs typeface="Arial MT"/>
              </a:rPr>
              <a:t>keeping it functioning, </a:t>
            </a:r>
            <a:r>
              <a:rPr sz="2000" spc="-5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analyzing </a:t>
            </a:r>
            <a:r>
              <a:rPr sz="2000" spc="-5" dirty="0">
                <a:latin typeface="Arial MT"/>
                <a:cs typeface="Arial MT"/>
              </a:rPr>
              <a:t>its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behavior.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 dirty="0">
              <a:latin typeface="Arial MT"/>
              <a:cs typeface="Arial MT"/>
            </a:endParaRPr>
          </a:p>
          <a:p>
            <a:pPr marR="1303655" algn="ctr">
              <a:lnSpc>
                <a:spcPct val="100000"/>
              </a:lnSpc>
              <a:spcBef>
                <a:spcPts val="5"/>
              </a:spcBef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408" y="9698607"/>
            <a:ext cx="160278" cy="2208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5686" y="4114800"/>
            <a:ext cx="7740378" cy="604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5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:</a:t>
            </a:r>
          </a:p>
          <a:p>
            <a:pPr marL="506095" indent="-282575">
              <a:lnSpc>
                <a:spcPts val="2305"/>
              </a:lnSpc>
              <a:buAutoNum type="arabicPeriod"/>
              <a:tabLst>
                <a:tab pos="506730" algn="l"/>
              </a:tabLst>
            </a:pPr>
            <a:r>
              <a:rPr sz="2000" dirty="0">
                <a:latin typeface="Arial MT"/>
                <a:cs typeface="Arial MT"/>
              </a:rPr>
              <a:t>Fast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report</a:t>
            </a:r>
            <a:r>
              <a:rPr sz="2000" spc="-5" dirty="0">
                <a:latin typeface="Arial MT"/>
                <a:cs typeface="Arial MT"/>
              </a:rPr>
              <a:t> generation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possible.</a:t>
            </a:r>
          </a:p>
          <a:p>
            <a:pPr marL="506095" indent="-282575">
              <a:lnSpc>
                <a:spcPts val="2300"/>
              </a:lnSpc>
              <a:buAutoNum type="arabicPeriod"/>
              <a:tabLst>
                <a:tab pos="506730" algn="l"/>
              </a:tabLst>
            </a:pPr>
            <a:r>
              <a:rPr sz="2000" dirty="0">
                <a:latin typeface="Arial MT"/>
                <a:cs typeface="Arial MT"/>
              </a:rPr>
              <a:t>Tracing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book 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difficult.</a:t>
            </a:r>
            <a:endParaRPr sz="2000" dirty="0">
              <a:latin typeface="Arial MT"/>
              <a:cs typeface="Arial MT"/>
            </a:endParaRPr>
          </a:p>
          <a:p>
            <a:pPr marL="577850" marR="894080" indent="-354330">
              <a:lnSpc>
                <a:spcPts val="2300"/>
              </a:lnSpc>
              <a:spcBef>
                <a:spcPts val="110"/>
              </a:spcBef>
              <a:buAutoNum type="arabicPeriod"/>
              <a:tabLst>
                <a:tab pos="508000" algn="l"/>
              </a:tabLst>
            </a:pPr>
            <a:r>
              <a:rPr sz="2000" dirty="0">
                <a:latin typeface="Arial MT"/>
                <a:cs typeface="Arial MT"/>
              </a:rPr>
              <a:t>Information about </a:t>
            </a:r>
            <a:r>
              <a:rPr sz="2000" spc="-5" dirty="0">
                <a:latin typeface="Arial MT"/>
                <a:cs typeface="Arial MT"/>
              </a:rPr>
              <a:t>issue/return </a:t>
            </a:r>
            <a:r>
              <a:rPr sz="2000" dirty="0">
                <a:latin typeface="Arial MT"/>
                <a:cs typeface="Arial MT"/>
              </a:rPr>
              <a:t>of the books </a:t>
            </a:r>
            <a:r>
              <a:rPr sz="2000" spc="-5" dirty="0">
                <a:latin typeface="Arial MT"/>
                <a:cs typeface="Arial MT"/>
              </a:rPr>
              <a:t>are </a:t>
            </a:r>
            <a:r>
              <a:rPr sz="2000" dirty="0">
                <a:latin typeface="Arial MT"/>
                <a:cs typeface="Arial MT"/>
              </a:rPr>
              <a:t>not properly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Maintained.</a:t>
            </a:r>
          </a:p>
          <a:p>
            <a:pPr marL="506095" indent="-282575">
              <a:lnSpc>
                <a:spcPts val="2190"/>
              </a:lnSpc>
              <a:buAutoNum type="arabicPeriod"/>
              <a:tabLst>
                <a:tab pos="506730" algn="l"/>
              </a:tabLst>
            </a:pPr>
            <a:r>
              <a:rPr sz="2000" dirty="0">
                <a:latin typeface="Arial MT"/>
                <a:cs typeface="Arial MT"/>
              </a:rPr>
              <a:t>No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central database can </a:t>
            </a:r>
            <a:r>
              <a:rPr sz="2000" spc="-1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created as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information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5" dirty="0">
                <a:latin typeface="Arial MT"/>
                <a:cs typeface="Arial MT"/>
              </a:rPr>
              <a:t> available</a:t>
            </a:r>
            <a:endParaRPr sz="2000" dirty="0">
              <a:latin typeface="Arial MT"/>
              <a:cs typeface="Arial MT"/>
            </a:endParaRPr>
          </a:p>
          <a:p>
            <a:pPr marL="562610">
              <a:lnSpc>
                <a:spcPts val="2350"/>
              </a:lnSpc>
            </a:pP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database.</a:t>
            </a:r>
          </a:p>
          <a:p>
            <a:pPr marL="789940">
              <a:lnSpc>
                <a:spcPts val="2345"/>
              </a:lnSpc>
            </a:pPr>
            <a:endParaRPr lang="en-IN" sz="1900" dirty="0">
              <a:latin typeface="Arial MT"/>
              <a:cs typeface="Arial"/>
            </a:endParaRPr>
          </a:p>
          <a:p>
            <a:pPr marL="789940">
              <a:lnSpc>
                <a:spcPts val="2345"/>
              </a:lnSpc>
            </a:pPr>
            <a:r>
              <a:rPr sz="2000" b="1" dirty="0">
                <a:latin typeface="Arial"/>
                <a:cs typeface="Arial"/>
              </a:rPr>
              <a:t>PROPOSED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SYSTEM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ts val="2345"/>
              </a:lnSpc>
            </a:pPr>
            <a:r>
              <a:rPr sz="2000" dirty="0">
                <a:latin typeface="Arial MT"/>
                <a:cs typeface="Arial MT"/>
              </a:rPr>
              <a:t>There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will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three </a:t>
            </a:r>
            <a:r>
              <a:rPr sz="2000" spc="-5" dirty="0">
                <a:latin typeface="Arial MT"/>
                <a:cs typeface="Arial MT"/>
              </a:rPr>
              <a:t>major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components:</a:t>
            </a:r>
            <a:endParaRPr sz="2000" dirty="0">
              <a:latin typeface="Arial MT"/>
              <a:cs typeface="Arial MT"/>
            </a:endParaRPr>
          </a:p>
          <a:p>
            <a:pPr marL="508000" indent="-28384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508000" algn="l"/>
              </a:tabLst>
            </a:pPr>
            <a:r>
              <a:rPr sz="2000" dirty="0">
                <a:latin typeface="Arial MT"/>
                <a:cs typeface="Arial MT"/>
              </a:rPr>
              <a:t>Stock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maintenance.</a:t>
            </a:r>
          </a:p>
          <a:p>
            <a:pPr marL="506095" indent="-282575">
              <a:lnSpc>
                <a:spcPct val="100000"/>
              </a:lnSpc>
              <a:buAutoNum type="arabicPeriod"/>
              <a:tabLst>
                <a:tab pos="506730" algn="l"/>
              </a:tabLst>
            </a:pPr>
            <a:r>
              <a:rPr sz="2000" dirty="0">
                <a:latin typeface="Arial MT"/>
                <a:cs typeface="Arial MT"/>
              </a:rPr>
              <a:t>Transaction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entry.</a:t>
            </a:r>
          </a:p>
          <a:p>
            <a:pPr marL="506095" indent="-28257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506730" algn="l"/>
              </a:tabLst>
            </a:pPr>
            <a:r>
              <a:rPr sz="2000" dirty="0">
                <a:latin typeface="Arial MT"/>
                <a:cs typeface="Arial MT"/>
              </a:rPr>
              <a:t>Reports.</a:t>
            </a: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Proposed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5" dirty="0">
                <a:latin typeface="Arial MT"/>
                <a:cs typeface="Arial MT"/>
              </a:rPr>
              <a:t> provides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following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solutions:</a:t>
            </a:r>
          </a:p>
          <a:p>
            <a:pPr marL="508000" indent="-283845">
              <a:lnSpc>
                <a:spcPct val="100000"/>
              </a:lnSpc>
              <a:buAutoNum type="arabicPeriod"/>
              <a:tabLst>
                <a:tab pos="508000" algn="l"/>
              </a:tabLst>
            </a:pP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provides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"better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efficient"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service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members.</a:t>
            </a:r>
          </a:p>
          <a:p>
            <a:pPr marL="506095" indent="-282575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506730" algn="l"/>
              </a:tabLst>
            </a:pPr>
            <a:r>
              <a:rPr sz="2000" dirty="0">
                <a:latin typeface="Arial MT"/>
                <a:cs typeface="Arial MT"/>
              </a:rPr>
              <a:t>Reduce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workload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employee.</a:t>
            </a:r>
          </a:p>
          <a:p>
            <a:pPr marL="506095" indent="-282575">
              <a:lnSpc>
                <a:spcPct val="100000"/>
              </a:lnSpc>
              <a:buAutoNum type="arabicPeriod"/>
              <a:tabLst>
                <a:tab pos="506730" algn="l"/>
              </a:tabLst>
            </a:pPr>
            <a:r>
              <a:rPr sz="2000" dirty="0">
                <a:latin typeface="Arial MT"/>
                <a:cs typeface="Arial MT"/>
              </a:rPr>
              <a:t>Faster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retrieval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information</a:t>
            </a:r>
            <a:r>
              <a:rPr sz="2000" spc="-5" dirty="0">
                <a:latin typeface="Arial MT"/>
                <a:cs typeface="Arial MT"/>
              </a:rPr>
              <a:t> about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desired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book.</a:t>
            </a:r>
          </a:p>
          <a:p>
            <a:pPr marL="600710" marR="5080" indent="-37719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508000" algn="l"/>
              </a:tabLst>
            </a:pPr>
            <a:r>
              <a:rPr sz="2000" dirty="0">
                <a:latin typeface="Arial MT"/>
                <a:cs typeface="Arial MT"/>
              </a:rPr>
              <a:t>Provide facility for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proper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monitoring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reduce </a:t>
            </a:r>
            <a:r>
              <a:rPr sz="2000" spc="-5" dirty="0">
                <a:latin typeface="Arial MT"/>
                <a:cs typeface="Arial MT"/>
              </a:rPr>
              <a:t>paper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workand </a:t>
            </a:r>
            <a:r>
              <a:rPr sz="2000" dirty="0">
                <a:latin typeface="Arial MT"/>
                <a:cs typeface="Arial MT"/>
              </a:rPr>
              <a:t>provide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security.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28191-9EC1-F0B3-CA4A-4449F0A05C3E}"/>
              </a:ext>
            </a:extLst>
          </p:cNvPr>
          <p:cNvSpPr txBox="1"/>
          <p:nvPr/>
        </p:nvSpPr>
        <p:spPr>
          <a:xfrm>
            <a:off x="1752600" y="0"/>
            <a:ext cx="4762500" cy="76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303655" algn="ctr">
              <a:lnSpc>
                <a:spcPct val="100000"/>
              </a:lnSpc>
              <a:spcBef>
                <a:spcPts val="5"/>
              </a:spcBef>
            </a:pPr>
            <a:r>
              <a:rPr lang="en-IN" sz="2400" b="1" spc="-5" dirty="0">
                <a:latin typeface="Arial"/>
                <a:cs typeface="Arial"/>
              </a:rPr>
              <a:t>Chapter</a:t>
            </a:r>
            <a:r>
              <a:rPr lang="en-IN" sz="2400" b="1" spc="-35" dirty="0">
                <a:latin typeface="Arial"/>
                <a:cs typeface="Arial"/>
              </a:rPr>
              <a:t> </a:t>
            </a:r>
            <a:r>
              <a:rPr lang="en-IN" sz="2400" b="1" dirty="0">
                <a:latin typeface="Arial"/>
                <a:cs typeface="Arial"/>
              </a:rPr>
              <a:t>3</a:t>
            </a:r>
            <a:endParaRPr lang="en-IN" sz="2400" dirty="0">
              <a:latin typeface="Arial"/>
              <a:cs typeface="Arial"/>
            </a:endParaRPr>
          </a:p>
          <a:p>
            <a:pPr marR="1309370" algn="ctr">
              <a:lnSpc>
                <a:spcPct val="100000"/>
              </a:lnSpc>
              <a:spcBef>
                <a:spcPts val="155"/>
              </a:spcBef>
            </a:pPr>
            <a:r>
              <a:rPr lang="en-IN" sz="1800" b="1" dirty="0">
                <a:latin typeface="Arial"/>
                <a:cs typeface="Arial"/>
              </a:rPr>
              <a:t>Feasibility</a:t>
            </a:r>
            <a:r>
              <a:rPr lang="en-IN" sz="1800" b="1" spc="-45" dirty="0">
                <a:latin typeface="Arial"/>
                <a:cs typeface="Arial"/>
              </a:rPr>
              <a:t> </a:t>
            </a:r>
            <a:r>
              <a:rPr lang="en-IN" sz="1800" b="1" dirty="0">
                <a:latin typeface="Arial"/>
                <a:cs typeface="Arial"/>
              </a:rPr>
              <a:t>Study</a:t>
            </a:r>
            <a:endParaRPr lang="en-IN" sz="18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03A37-255B-1D2B-DA0B-BB7D83674A93}"/>
              </a:ext>
            </a:extLst>
          </p:cNvPr>
          <p:cNvSpPr txBox="1"/>
          <p:nvPr/>
        </p:nvSpPr>
        <p:spPr>
          <a:xfrm>
            <a:off x="300736" y="764313"/>
            <a:ext cx="8085328" cy="3619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4305" marR="5080" indent="-96520">
              <a:lnSpc>
                <a:spcPts val="2300"/>
              </a:lnSpc>
            </a:pPr>
            <a:r>
              <a:rPr lang="en-US" sz="1800" spc="-5" dirty="0">
                <a:latin typeface="Arial MT"/>
                <a:cs typeface="Arial MT"/>
              </a:rPr>
              <a:t>In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feasibility</a:t>
            </a:r>
            <a:r>
              <a:rPr lang="en-US" sz="1800" spc="1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study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phase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we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had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undergone</a:t>
            </a:r>
            <a:r>
              <a:rPr lang="en-US" sz="1800" spc="1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through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various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steps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which </a:t>
            </a:r>
            <a:r>
              <a:rPr lang="en-US" sz="1800" spc="-54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are</a:t>
            </a:r>
            <a:r>
              <a:rPr lang="en-US" sz="1800" spc="-5" dirty="0">
                <a:latin typeface="Arial MT"/>
                <a:cs typeface="Arial MT"/>
              </a:rPr>
              <a:t> describe</a:t>
            </a:r>
            <a:r>
              <a:rPr lang="en-US" sz="1800" dirty="0">
                <a:latin typeface="Arial MT"/>
                <a:cs typeface="Arial MT"/>
              </a:rPr>
              <a:t> as </a:t>
            </a:r>
            <a:r>
              <a:rPr lang="en-US" sz="1800" spc="-5" dirty="0">
                <a:latin typeface="Arial MT"/>
                <a:cs typeface="Arial MT"/>
              </a:rPr>
              <a:t>under:</a:t>
            </a:r>
            <a:endParaRPr lang="en-US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1800" dirty="0">
              <a:latin typeface="Arial MT"/>
              <a:cs typeface="Arial MT"/>
            </a:endParaRPr>
          </a:p>
          <a:p>
            <a:pPr marL="577850" indent="-284480">
              <a:lnSpc>
                <a:spcPts val="2345"/>
              </a:lnSpc>
              <a:spcBef>
                <a:spcPts val="5"/>
              </a:spcBef>
              <a:buAutoNum type="arabicPeriod"/>
              <a:tabLst>
                <a:tab pos="578485" algn="l"/>
              </a:tabLst>
            </a:pPr>
            <a:r>
              <a:rPr lang="en-US" sz="1800" dirty="0">
                <a:latin typeface="Arial MT"/>
                <a:cs typeface="Arial MT"/>
              </a:rPr>
              <a:t>Identify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origin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of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5" dirty="0">
                <a:latin typeface="Arial MT"/>
                <a:cs typeface="Arial MT"/>
              </a:rPr>
              <a:t> information</a:t>
            </a:r>
            <a:r>
              <a:rPr lang="en-US" sz="1800" dirty="0">
                <a:latin typeface="Arial MT"/>
                <a:cs typeface="Arial MT"/>
              </a:rPr>
              <a:t> at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different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level.</a:t>
            </a:r>
          </a:p>
          <a:p>
            <a:pPr marL="577850" indent="-284480">
              <a:lnSpc>
                <a:spcPts val="2300"/>
              </a:lnSpc>
              <a:buAutoNum type="arabicPeriod"/>
              <a:tabLst>
                <a:tab pos="578485" algn="l"/>
              </a:tabLst>
            </a:pPr>
            <a:r>
              <a:rPr lang="en-US" sz="1800" dirty="0">
                <a:latin typeface="Arial MT"/>
                <a:cs typeface="Arial MT"/>
              </a:rPr>
              <a:t>Identify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5" dirty="0">
                <a:latin typeface="Arial MT"/>
                <a:cs typeface="Arial MT"/>
              </a:rPr>
              <a:t> expectation </a:t>
            </a:r>
            <a:r>
              <a:rPr lang="en-US" sz="1800" dirty="0">
                <a:latin typeface="Arial MT"/>
                <a:cs typeface="Arial MT"/>
              </a:rPr>
              <a:t>of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user </a:t>
            </a:r>
            <a:r>
              <a:rPr lang="en-US" sz="1800" spc="-5" dirty="0">
                <a:latin typeface="Arial MT"/>
                <a:cs typeface="Arial MT"/>
              </a:rPr>
              <a:t>from</a:t>
            </a:r>
            <a:r>
              <a:rPr lang="en-US" sz="1800" dirty="0">
                <a:latin typeface="Arial MT"/>
                <a:cs typeface="Arial MT"/>
              </a:rPr>
              <a:t> computerized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system.</a:t>
            </a:r>
          </a:p>
          <a:p>
            <a:pPr marL="577850" indent="-284480">
              <a:lnSpc>
                <a:spcPts val="2350"/>
              </a:lnSpc>
              <a:buAutoNum type="arabicPeriod"/>
              <a:tabLst>
                <a:tab pos="578485" algn="l"/>
              </a:tabLst>
            </a:pPr>
            <a:r>
              <a:rPr lang="en-US" sz="1800" dirty="0">
                <a:latin typeface="Arial MT"/>
                <a:cs typeface="Arial MT"/>
              </a:rPr>
              <a:t>Analyze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draw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back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of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existing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system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(manual)system.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1800" dirty="0">
              <a:latin typeface="Arial MT"/>
              <a:cs typeface="Arial MT"/>
            </a:endParaRPr>
          </a:p>
          <a:p>
            <a:pPr marL="819150">
              <a:lnSpc>
                <a:spcPts val="2355"/>
              </a:lnSpc>
            </a:pPr>
            <a:r>
              <a:rPr lang="en-US" sz="1800" b="1" spc="-5" dirty="0">
                <a:latin typeface="Arial"/>
                <a:cs typeface="Arial"/>
              </a:rPr>
              <a:t>WORKING </a:t>
            </a:r>
            <a:r>
              <a:rPr lang="en-US" sz="1800" b="1" dirty="0">
                <a:latin typeface="Arial"/>
                <a:cs typeface="Arial"/>
              </a:rPr>
              <a:t>OF</a:t>
            </a:r>
            <a:r>
              <a:rPr lang="en-US" sz="1800" b="1" spc="-10" dirty="0">
                <a:latin typeface="Arial"/>
                <a:cs typeface="Arial"/>
              </a:rPr>
              <a:t> </a:t>
            </a:r>
            <a:r>
              <a:rPr lang="en-US" sz="1800" b="1" spc="-5" dirty="0">
                <a:latin typeface="Arial"/>
                <a:cs typeface="Arial"/>
              </a:rPr>
              <a:t>PRESENT</a:t>
            </a:r>
            <a:r>
              <a:rPr lang="en-US" sz="1800" b="1" spc="5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MANUAL</a:t>
            </a:r>
            <a:r>
              <a:rPr lang="en-US" sz="1800" b="1" spc="-5" dirty="0">
                <a:latin typeface="Arial"/>
                <a:cs typeface="Arial"/>
              </a:rPr>
              <a:t> SYSTEMEM</a:t>
            </a:r>
            <a:endParaRPr lang="en-US" sz="1800" dirty="0">
              <a:latin typeface="Arial"/>
              <a:cs typeface="Arial"/>
            </a:endParaRPr>
          </a:p>
          <a:p>
            <a:pPr marL="12700">
              <a:lnSpc>
                <a:spcPts val="2300"/>
              </a:lnSpc>
            </a:pP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staffs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of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library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are </a:t>
            </a:r>
            <a:r>
              <a:rPr lang="en-US" sz="1800" spc="-5" dirty="0">
                <a:latin typeface="Arial MT"/>
                <a:cs typeface="Arial MT"/>
              </a:rPr>
              <a:t>involved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in</a:t>
            </a:r>
            <a:r>
              <a:rPr lang="en-US" sz="1800" dirty="0">
                <a:latin typeface="Arial MT"/>
                <a:cs typeface="Arial MT"/>
              </a:rPr>
              <a:t> the</a:t>
            </a:r>
            <a:r>
              <a:rPr lang="en-US" sz="1800" spc="-2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following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tasks.</a:t>
            </a:r>
            <a:endParaRPr lang="en-US" sz="1800" dirty="0">
              <a:latin typeface="Arial MT"/>
              <a:cs typeface="Arial MT"/>
            </a:endParaRPr>
          </a:p>
          <a:p>
            <a:pPr marL="457200" marR="184150" indent="-228600">
              <a:lnSpc>
                <a:spcPts val="2300"/>
              </a:lnSpc>
              <a:spcBef>
                <a:spcPts val="105"/>
              </a:spcBef>
            </a:pPr>
            <a:r>
              <a:rPr lang="en-US" sz="1800" spc="10" dirty="0">
                <a:latin typeface="Arial MT"/>
                <a:cs typeface="Arial MT"/>
              </a:rPr>
              <a:t>1.Membership </a:t>
            </a:r>
            <a:r>
              <a:rPr lang="en-US" sz="1800" dirty="0">
                <a:latin typeface="Arial MT"/>
                <a:cs typeface="Arial MT"/>
              </a:rPr>
              <a:t>process: </a:t>
            </a:r>
            <a:r>
              <a:rPr lang="en-US" sz="1800" spc="-5" dirty="0">
                <a:latin typeface="Arial MT"/>
                <a:cs typeface="Arial MT"/>
              </a:rPr>
              <a:t>person have to fill </a:t>
            </a:r>
            <a:r>
              <a:rPr lang="en-US" sz="1800" dirty="0">
                <a:latin typeface="Arial MT"/>
                <a:cs typeface="Arial MT"/>
              </a:rPr>
              <a:t>membership form and </a:t>
            </a:r>
            <a:r>
              <a:rPr lang="en-US" sz="1800" spc="-5" dirty="0">
                <a:latin typeface="Arial MT"/>
                <a:cs typeface="Arial MT"/>
              </a:rPr>
              <a:t>they </a:t>
            </a:r>
            <a:r>
              <a:rPr lang="en-US" sz="1800" spc="-54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are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provided</a:t>
            </a:r>
            <a:r>
              <a:rPr lang="en-US" sz="1800" spc="-1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with member</a:t>
            </a:r>
            <a:r>
              <a:rPr lang="en-US" sz="1800" spc="-1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id.</a:t>
            </a:r>
          </a:p>
          <a:p>
            <a:pPr marL="805180">
              <a:lnSpc>
                <a:spcPts val="2250"/>
              </a:lnSpc>
            </a:pPr>
            <a:r>
              <a:rPr lang="en-US" sz="1800" b="1" dirty="0">
                <a:latin typeface="Arial"/>
                <a:cs typeface="Arial"/>
              </a:rPr>
              <a:t>DRAWBACKS</a:t>
            </a:r>
            <a:r>
              <a:rPr lang="en-US" sz="1800" b="1" spc="-2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OF</a:t>
            </a:r>
            <a:r>
              <a:rPr lang="en-US" sz="1800" b="1" spc="-15" dirty="0">
                <a:latin typeface="Arial"/>
                <a:cs typeface="Arial"/>
              </a:rPr>
              <a:t> </a:t>
            </a:r>
            <a:r>
              <a:rPr lang="en-US" sz="1800" b="1" spc="-5" dirty="0">
                <a:latin typeface="Arial"/>
                <a:cs typeface="Arial"/>
              </a:rPr>
              <a:t>PRESENT </a:t>
            </a:r>
            <a:r>
              <a:rPr lang="en-US" sz="1800" b="1" dirty="0">
                <a:latin typeface="Arial"/>
                <a:cs typeface="Arial"/>
              </a:rPr>
              <a:t>SY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1939</Words>
  <Application>Microsoft Office PowerPoint</Application>
  <PresentationFormat>Custom</PresentationFormat>
  <Paragraphs>195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MT</vt:lpstr>
      <vt:lpstr>Calibri</vt:lpstr>
      <vt:lpstr>Symbol</vt:lpstr>
      <vt:lpstr>Times New Roman</vt:lpstr>
      <vt:lpstr>Verdana</vt:lpstr>
      <vt:lpstr>Office Theme</vt:lpstr>
      <vt:lpstr>A Project Report On “Online Library Management System” In MCA 1st YEAR Submitted by   Name:  Hitali Suresh Patil Roll No: 135 Github Link:  https://github.com/hitalipatil490/Hitali/upload/main   Name:  Vasanti Vijay Ingale Roll No:  61 Github Link: https://github.com/VASANTI2001/MCA_1.git   Name:  Teju Anil Kawathe Roll No:  68 Github Link:  https://github.com/TEJUKAWATHE/KBCNMU.git     Guided by Mrs. Utkarsha Rane Institute Of Management And Research  Jalgaon(2022-23) </vt:lpstr>
      <vt:lpstr>Chapter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8 Database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11 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cp:lastModifiedBy>Vasanti Ingale</cp:lastModifiedBy>
  <cp:revision>4</cp:revision>
  <dcterms:created xsi:type="dcterms:W3CDTF">2022-05-15T10:14:34Z</dcterms:created>
  <dcterms:modified xsi:type="dcterms:W3CDTF">2023-07-20T15:46:47Z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2022-04-26T00:00:00Z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2022-05-15T00:00:00Z</vt:filetime>
  </property>
</Properties>
</file>